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1" r:id="rId7"/>
    <p:sldId id="261" r:id="rId8"/>
    <p:sldId id="262" r:id="rId9"/>
    <p:sldId id="263" r:id="rId10"/>
    <p:sldId id="264" r:id="rId11"/>
    <p:sldId id="265" r:id="rId12"/>
    <p:sldId id="266" r:id="rId13"/>
    <p:sldId id="272" r:id="rId14"/>
    <p:sldId id="267" r:id="rId15"/>
    <p:sldId id="268" r:id="rId16"/>
    <p:sldId id="269" r:id="rId17"/>
    <p:sldId id="270" r:id="rId18"/>
    <p:sldId id="273" r:id="rId19"/>
    <p:sldId id="274" r:id="rId20"/>
    <p:sldId id="275" r:id="rId21"/>
    <p:sldId id="281" r:id="rId22"/>
    <p:sldId id="276" r:id="rId23"/>
    <p:sldId id="280" r:id="rId24"/>
    <p:sldId id="277" r:id="rId25"/>
    <p:sldId id="278" r:id="rId26"/>
    <p:sldId id="279"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00" r:id="rId44"/>
    <p:sldId id="301" r:id="rId45"/>
    <p:sldId id="302" r:id="rId46"/>
    <p:sldId id="303" r:id="rId47"/>
    <p:sldId id="304" r:id="rId48"/>
    <p:sldId id="305" r:id="rId49"/>
    <p:sldId id="306" r:id="rId50"/>
    <p:sldId id="298" r:id="rId51"/>
    <p:sldId id="299"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84" d="100"/>
          <a:sy n="84" d="100"/>
        </p:scale>
        <p:origin x="65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7B98BD-F955-4EF3-947C-3A6F999F6FB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9FDF19-C72D-4410-828A-55895D29BA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09349E8-F091-49AE-A99F-C2F4B3225200}"/>
              </a:ext>
            </a:extLst>
          </p:cNvPr>
          <p:cNvSpPr>
            <a:spLocks noGrp="1"/>
          </p:cNvSpPr>
          <p:nvPr>
            <p:ph type="dt" sz="half" idx="10"/>
          </p:nvPr>
        </p:nvSpPr>
        <p:spPr/>
        <p:txBody>
          <a:bodyPr/>
          <a:lstStyle/>
          <a:p>
            <a:fld id="{0C3343D7-823E-4D0C-B5D7-42D006C2CA40}" type="datetimeFigureOut">
              <a:rPr lang="zh-CN" altLang="en-US" smtClean="0"/>
              <a:t>2024/4/14</a:t>
            </a:fld>
            <a:endParaRPr lang="zh-CN" altLang="en-US"/>
          </a:p>
        </p:txBody>
      </p:sp>
      <p:sp>
        <p:nvSpPr>
          <p:cNvPr id="5" name="页脚占位符 4">
            <a:extLst>
              <a:ext uri="{FF2B5EF4-FFF2-40B4-BE49-F238E27FC236}">
                <a16:creationId xmlns:a16="http://schemas.microsoft.com/office/drawing/2014/main" id="{466A9010-414F-4759-9188-ED672E4EA6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7D8DB5-D170-4711-B4E7-C918181FEC8C}"/>
              </a:ext>
            </a:extLst>
          </p:cNvPr>
          <p:cNvSpPr>
            <a:spLocks noGrp="1"/>
          </p:cNvSpPr>
          <p:nvPr>
            <p:ph type="sldNum" sz="quarter" idx="12"/>
          </p:nvPr>
        </p:nvSpPr>
        <p:spPr/>
        <p:txBody>
          <a:bodyPr/>
          <a:lstStyle/>
          <a:p>
            <a:fld id="{DC854229-BE03-4C16-990F-58C6486EF40D}" type="slidenum">
              <a:rPr lang="zh-CN" altLang="en-US" smtClean="0"/>
              <a:t>‹#›</a:t>
            </a:fld>
            <a:endParaRPr lang="zh-CN" altLang="en-US"/>
          </a:p>
        </p:txBody>
      </p:sp>
    </p:spTree>
    <p:extLst>
      <p:ext uri="{BB962C8B-B14F-4D97-AF65-F5344CB8AC3E}">
        <p14:creationId xmlns:p14="http://schemas.microsoft.com/office/powerpoint/2010/main" val="3826901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CD9E9-112E-45DB-9368-F01B8213D5F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886632-F586-47AC-B706-45CA43F5427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3B35A-710D-43C7-97C5-E112FE89F860}"/>
              </a:ext>
            </a:extLst>
          </p:cNvPr>
          <p:cNvSpPr>
            <a:spLocks noGrp="1"/>
          </p:cNvSpPr>
          <p:nvPr>
            <p:ph type="dt" sz="half" idx="10"/>
          </p:nvPr>
        </p:nvSpPr>
        <p:spPr/>
        <p:txBody>
          <a:bodyPr/>
          <a:lstStyle/>
          <a:p>
            <a:fld id="{0C3343D7-823E-4D0C-B5D7-42D006C2CA40}" type="datetimeFigureOut">
              <a:rPr lang="zh-CN" altLang="en-US" smtClean="0"/>
              <a:t>2024/4/14</a:t>
            </a:fld>
            <a:endParaRPr lang="zh-CN" altLang="en-US"/>
          </a:p>
        </p:txBody>
      </p:sp>
      <p:sp>
        <p:nvSpPr>
          <p:cNvPr id="5" name="页脚占位符 4">
            <a:extLst>
              <a:ext uri="{FF2B5EF4-FFF2-40B4-BE49-F238E27FC236}">
                <a16:creationId xmlns:a16="http://schemas.microsoft.com/office/drawing/2014/main" id="{CA3D58CC-076F-4EBB-A6D8-88D29BD1DA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71E1DC-C5CF-4BCE-B29F-CA6841BEA284}"/>
              </a:ext>
            </a:extLst>
          </p:cNvPr>
          <p:cNvSpPr>
            <a:spLocks noGrp="1"/>
          </p:cNvSpPr>
          <p:nvPr>
            <p:ph type="sldNum" sz="quarter" idx="12"/>
          </p:nvPr>
        </p:nvSpPr>
        <p:spPr/>
        <p:txBody>
          <a:bodyPr/>
          <a:lstStyle/>
          <a:p>
            <a:fld id="{DC854229-BE03-4C16-990F-58C6486EF40D}" type="slidenum">
              <a:rPr lang="zh-CN" altLang="en-US" smtClean="0"/>
              <a:t>‹#›</a:t>
            </a:fld>
            <a:endParaRPr lang="zh-CN" altLang="en-US"/>
          </a:p>
        </p:txBody>
      </p:sp>
    </p:spTree>
    <p:extLst>
      <p:ext uri="{BB962C8B-B14F-4D97-AF65-F5344CB8AC3E}">
        <p14:creationId xmlns:p14="http://schemas.microsoft.com/office/powerpoint/2010/main" val="2204963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824DA05-741F-47FC-B8E4-1B23F3F9567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49B1CCD-BE5C-4000-A9C4-3AD2AD64356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32865E-F6B9-4C7B-A451-BD469921C981}"/>
              </a:ext>
            </a:extLst>
          </p:cNvPr>
          <p:cNvSpPr>
            <a:spLocks noGrp="1"/>
          </p:cNvSpPr>
          <p:nvPr>
            <p:ph type="dt" sz="half" idx="10"/>
          </p:nvPr>
        </p:nvSpPr>
        <p:spPr/>
        <p:txBody>
          <a:bodyPr/>
          <a:lstStyle/>
          <a:p>
            <a:fld id="{0C3343D7-823E-4D0C-B5D7-42D006C2CA40}" type="datetimeFigureOut">
              <a:rPr lang="zh-CN" altLang="en-US" smtClean="0"/>
              <a:t>2024/4/14</a:t>
            </a:fld>
            <a:endParaRPr lang="zh-CN" altLang="en-US"/>
          </a:p>
        </p:txBody>
      </p:sp>
      <p:sp>
        <p:nvSpPr>
          <p:cNvPr id="5" name="页脚占位符 4">
            <a:extLst>
              <a:ext uri="{FF2B5EF4-FFF2-40B4-BE49-F238E27FC236}">
                <a16:creationId xmlns:a16="http://schemas.microsoft.com/office/drawing/2014/main" id="{1B88E1D9-21D0-40EA-97C7-4F6C28CF3E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EF17CA-963D-4A2B-83E8-5F2E225C33D3}"/>
              </a:ext>
            </a:extLst>
          </p:cNvPr>
          <p:cNvSpPr>
            <a:spLocks noGrp="1"/>
          </p:cNvSpPr>
          <p:nvPr>
            <p:ph type="sldNum" sz="quarter" idx="12"/>
          </p:nvPr>
        </p:nvSpPr>
        <p:spPr/>
        <p:txBody>
          <a:bodyPr/>
          <a:lstStyle/>
          <a:p>
            <a:fld id="{DC854229-BE03-4C16-990F-58C6486EF40D}" type="slidenum">
              <a:rPr lang="zh-CN" altLang="en-US" smtClean="0"/>
              <a:t>‹#›</a:t>
            </a:fld>
            <a:endParaRPr lang="zh-CN" altLang="en-US"/>
          </a:p>
        </p:txBody>
      </p:sp>
    </p:spTree>
    <p:extLst>
      <p:ext uri="{BB962C8B-B14F-4D97-AF65-F5344CB8AC3E}">
        <p14:creationId xmlns:p14="http://schemas.microsoft.com/office/powerpoint/2010/main" val="4287476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5604E-E4F0-4F62-B1E6-1FF05EE4A17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E88853-030F-41CD-B0D1-0E8E844DF40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04A1A4-E5D6-426E-ADEC-1303FC542A5B}"/>
              </a:ext>
            </a:extLst>
          </p:cNvPr>
          <p:cNvSpPr>
            <a:spLocks noGrp="1"/>
          </p:cNvSpPr>
          <p:nvPr>
            <p:ph type="dt" sz="half" idx="10"/>
          </p:nvPr>
        </p:nvSpPr>
        <p:spPr/>
        <p:txBody>
          <a:bodyPr/>
          <a:lstStyle/>
          <a:p>
            <a:fld id="{0C3343D7-823E-4D0C-B5D7-42D006C2CA40}" type="datetimeFigureOut">
              <a:rPr lang="zh-CN" altLang="en-US" smtClean="0"/>
              <a:t>2024/4/14</a:t>
            </a:fld>
            <a:endParaRPr lang="zh-CN" altLang="en-US"/>
          </a:p>
        </p:txBody>
      </p:sp>
      <p:sp>
        <p:nvSpPr>
          <p:cNvPr id="5" name="页脚占位符 4">
            <a:extLst>
              <a:ext uri="{FF2B5EF4-FFF2-40B4-BE49-F238E27FC236}">
                <a16:creationId xmlns:a16="http://schemas.microsoft.com/office/drawing/2014/main" id="{4A03B0C8-44C6-4253-A23F-8830258F86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BB08D1-091A-4F7F-A0DD-925D1DFD1920}"/>
              </a:ext>
            </a:extLst>
          </p:cNvPr>
          <p:cNvSpPr>
            <a:spLocks noGrp="1"/>
          </p:cNvSpPr>
          <p:nvPr>
            <p:ph type="sldNum" sz="quarter" idx="12"/>
          </p:nvPr>
        </p:nvSpPr>
        <p:spPr/>
        <p:txBody>
          <a:bodyPr/>
          <a:lstStyle/>
          <a:p>
            <a:fld id="{DC854229-BE03-4C16-990F-58C6486EF40D}" type="slidenum">
              <a:rPr lang="zh-CN" altLang="en-US" smtClean="0"/>
              <a:t>‹#›</a:t>
            </a:fld>
            <a:endParaRPr lang="zh-CN" altLang="en-US"/>
          </a:p>
        </p:txBody>
      </p:sp>
    </p:spTree>
    <p:extLst>
      <p:ext uri="{BB962C8B-B14F-4D97-AF65-F5344CB8AC3E}">
        <p14:creationId xmlns:p14="http://schemas.microsoft.com/office/powerpoint/2010/main" val="2969871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7B61E1-9BD4-438A-842E-C4FD76FFFC6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DFD2095-DA99-49B0-954A-0930BA3A12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48BF94E-9FCA-47CC-8D7B-737A0B99362A}"/>
              </a:ext>
            </a:extLst>
          </p:cNvPr>
          <p:cNvSpPr>
            <a:spLocks noGrp="1"/>
          </p:cNvSpPr>
          <p:nvPr>
            <p:ph type="dt" sz="half" idx="10"/>
          </p:nvPr>
        </p:nvSpPr>
        <p:spPr/>
        <p:txBody>
          <a:bodyPr/>
          <a:lstStyle/>
          <a:p>
            <a:fld id="{0C3343D7-823E-4D0C-B5D7-42D006C2CA40}" type="datetimeFigureOut">
              <a:rPr lang="zh-CN" altLang="en-US" smtClean="0"/>
              <a:t>2024/4/14</a:t>
            </a:fld>
            <a:endParaRPr lang="zh-CN" altLang="en-US"/>
          </a:p>
        </p:txBody>
      </p:sp>
      <p:sp>
        <p:nvSpPr>
          <p:cNvPr id="5" name="页脚占位符 4">
            <a:extLst>
              <a:ext uri="{FF2B5EF4-FFF2-40B4-BE49-F238E27FC236}">
                <a16:creationId xmlns:a16="http://schemas.microsoft.com/office/drawing/2014/main" id="{D8E5F19B-3C75-455B-9FD9-4C491AA89A6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10731C-8A52-46EA-9192-538CDF7F2615}"/>
              </a:ext>
            </a:extLst>
          </p:cNvPr>
          <p:cNvSpPr>
            <a:spLocks noGrp="1"/>
          </p:cNvSpPr>
          <p:nvPr>
            <p:ph type="sldNum" sz="quarter" idx="12"/>
          </p:nvPr>
        </p:nvSpPr>
        <p:spPr/>
        <p:txBody>
          <a:bodyPr/>
          <a:lstStyle/>
          <a:p>
            <a:fld id="{DC854229-BE03-4C16-990F-58C6486EF40D}" type="slidenum">
              <a:rPr lang="zh-CN" altLang="en-US" smtClean="0"/>
              <a:t>‹#›</a:t>
            </a:fld>
            <a:endParaRPr lang="zh-CN" altLang="en-US"/>
          </a:p>
        </p:txBody>
      </p:sp>
    </p:spTree>
    <p:extLst>
      <p:ext uri="{BB962C8B-B14F-4D97-AF65-F5344CB8AC3E}">
        <p14:creationId xmlns:p14="http://schemas.microsoft.com/office/powerpoint/2010/main" val="2931567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E925F-2C95-4AB9-AA7F-E761775FA7E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6B57BC-C08F-49F5-AF9A-EC99AA7D4E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A996706-379D-4C3D-8AFC-B34A82EC0C4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525B6A0-6183-4671-B8BC-6ED20E8D91D3}"/>
              </a:ext>
            </a:extLst>
          </p:cNvPr>
          <p:cNvSpPr>
            <a:spLocks noGrp="1"/>
          </p:cNvSpPr>
          <p:nvPr>
            <p:ph type="dt" sz="half" idx="10"/>
          </p:nvPr>
        </p:nvSpPr>
        <p:spPr/>
        <p:txBody>
          <a:bodyPr/>
          <a:lstStyle/>
          <a:p>
            <a:fld id="{0C3343D7-823E-4D0C-B5D7-42D006C2CA40}" type="datetimeFigureOut">
              <a:rPr lang="zh-CN" altLang="en-US" smtClean="0"/>
              <a:t>2024/4/14</a:t>
            </a:fld>
            <a:endParaRPr lang="zh-CN" altLang="en-US"/>
          </a:p>
        </p:txBody>
      </p:sp>
      <p:sp>
        <p:nvSpPr>
          <p:cNvPr id="6" name="页脚占位符 5">
            <a:extLst>
              <a:ext uri="{FF2B5EF4-FFF2-40B4-BE49-F238E27FC236}">
                <a16:creationId xmlns:a16="http://schemas.microsoft.com/office/drawing/2014/main" id="{A8D4F716-CAD1-4610-98BA-1B496432C1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B0D2847-B123-49F7-8880-165EEA5BC565}"/>
              </a:ext>
            </a:extLst>
          </p:cNvPr>
          <p:cNvSpPr>
            <a:spLocks noGrp="1"/>
          </p:cNvSpPr>
          <p:nvPr>
            <p:ph type="sldNum" sz="quarter" idx="12"/>
          </p:nvPr>
        </p:nvSpPr>
        <p:spPr/>
        <p:txBody>
          <a:bodyPr/>
          <a:lstStyle/>
          <a:p>
            <a:fld id="{DC854229-BE03-4C16-990F-58C6486EF40D}" type="slidenum">
              <a:rPr lang="zh-CN" altLang="en-US" smtClean="0"/>
              <a:t>‹#›</a:t>
            </a:fld>
            <a:endParaRPr lang="zh-CN" altLang="en-US"/>
          </a:p>
        </p:txBody>
      </p:sp>
    </p:spTree>
    <p:extLst>
      <p:ext uri="{BB962C8B-B14F-4D97-AF65-F5344CB8AC3E}">
        <p14:creationId xmlns:p14="http://schemas.microsoft.com/office/powerpoint/2010/main" val="2014475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D8667E-8E64-4093-B5F2-89D31D3B72D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1D83BE-3013-45E2-970A-8B37E6D95F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931B4B8-B54E-4548-99E6-36D059A7F5B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C900A1A-77B6-4C0F-B9B0-0567C17530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3FD977-0AE6-4B6D-BE3B-DEB46BE6228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E217F5-004C-4E22-B686-92D84C9BA7CA}"/>
              </a:ext>
            </a:extLst>
          </p:cNvPr>
          <p:cNvSpPr>
            <a:spLocks noGrp="1"/>
          </p:cNvSpPr>
          <p:nvPr>
            <p:ph type="dt" sz="half" idx="10"/>
          </p:nvPr>
        </p:nvSpPr>
        <p:spPr/>
        <p:txBody>
          <a:bodyPr/>
          <a:lstStyle/>
          <a:p>
            <a:fld id="{0C3343D7-823E-4D0C-B5D7-42D006C2CA40}" type="datetimeFigureOut">
              <a:rPr lang="zh-CN" altLang="en-US" smtClean="0"/>
              <a:t>2024/4/14</a:t>
            </a:fld>
            <a:endParaRPr lang="zh-CN" altLang="en-US"/>
          </a:p>
        </p:txBody>
      </p:sp>
      <p:sp>
        <p:nvSpPr>
          <p:cNvPr id="8" name="页脚占位符 7">
            <a:extLst>
              <a:ext uri="{FF2B5EF4-FFF2-40B4-BE49-F238E27FC236}">
                <a16:creationId xmlns:a16="http://schemas.microsoft.com/office/drawing/2014/main" id="{CA6367B4-0455-4582-A4B7-C43B31888DC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4B53D2B-7605-40DA-B124-78EE9469539D}"/>
              </a:ext>
            </a:extLst>
          </p:cNvPr>
          <p:cNvSpPr>
            <a:spLocks noGrp="1"/>
          </p:cNvSpPr>
          <p:nvPr>
            <p:ph type="sldNum" sz="quarter" idx="12"/>
          </p:nvPr>
        </p:nvSpPr>
        <p:spPr/>
        <p:txBody>
          <a:bodyPr/>
          <a:lstStyle/>
          <a:p>
            <a:fld id="{DC854229-BE03-4C16-990F-58C6486EF40D}" type="slidenum">
              <a:rPr lang="zh-CN" altLang="en-US" smtClean="0"/>
              <a:t>‹#›</a:t>
            </a:fld>
            <a:endParaRPr lang="zh-CN" altLang="en-US"/>
          </a:p>
        </p:txBody>
      </p:sp>
    </p:spTree>
    <p:extLst>
      <p:ext uri="{BB962C8B-B14F-4D97-AF65-F5344CB8AC3E}">
        <p14:creationId xmlns:p14="http://schemas.microsoft.com/office/powerpoint/2010/main" val="2632617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36932D-D6D2-4E75-8AC5-336BEA29857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F9FD1A3-8906-4CA7-BDF0-2C57870AE6C7}"/>
              </a:ext>
            </a:extLst>
          </p:cNvPr>
          <p:cNvSpPr>
            <a:spLocks noGrp="1"/>
          </p:cNvSpPr>
          <p:nvPr>
            <p:ph type="dt" sz="half" idx="10"/>
          </p:nvPr>
        </p:nvSpPr>
        <p:spPr/>
        <p:txBody>
          <a:bodyPr/>
          <a:lstStyle/>
          <a:p>
            <a:fld id="{0C3343D7-823E-4D0C-B5D7-42D006C2CA40}" type="datetimeFigureOut">
              <a:rPr lang="zh-CN" altLang="en-US" smtClean="0"/>
              <a:t>2024/4/14</a:t>
            </a:fld>
            <a:endParaRPr lang="zh-CN" altLang="en-US"/>
          </a:p>
        </p:txBody>
      </p:sp>
      <p:sp>
        <p:nvSpPr>
          <p:cNvPr id="4" name="页脚占位符 3">
            <a:extLst>
              <a:ext uri="{FF2B5EF4-FFF2-40B4-BE49-F238E27FC236}">
                <a16:creationId xmlns:a16="http://schemas.microsoft.com/office/drawing/2014/main" id="{C2452F90-483A-4983-89AF-A4FC3B67CF5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4586CB0-D895-432A-8CDC-05D1E1C8A752}"/>
              </a:ext>
            </a:extLst>
          </p:cNvPr>
          <p:cNvSpPr>
            <a:spLocks noGrp="1"/>
          </p:cNvSpPr>
          <p:nvPr>
            <p:ph type="sldNum" sz="quarter" idx="12"/>
          </p:nvPr>
        </p:nvSpPr>
        <p:spPr/>
        <p:txBody>
          <a:bodyPr/>
          <a:lstStyle/>
          <a:p>
            <a:fld id="{DC854229-BE03-4C16-990F-58C6486EF40D}" type="slidenum">
              <a:rPr lang="zh-CN" altLang="en-US" smtClean="0"/>
              <a:t>‹#›</a:t>
            </a:fld>
            <a:endParaRPr lang="zh-CN" altLang="en-US"/>
          </a:p>
        </p:txBody>
      </p:sp>
    </p:spTree>
    <p:extLst>
      <p:ext uri="{BB962C8B-B14F-4D97-AF65-F5344CB8AC3E}">
        <p14:creationId xmlns:p14="http://schemas.microsoft.com/office/powerpoint/2010/main" val="879281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41AF1A9-E3F3-4787-90E5-D1E13EC9F8E1}"/>
              </a:ext>
            </a:extLst>
          </p:cNvPr>
          <p:cNvSpPr>
            <a:spLocks noGrp="1"/>
          </p:cNvSpPr>
          <p:nvPr>
            <p:ph type="dt" sz="half" idx="10"/>
          </p:nvPr>
        </p:nvSpPr>
        <p:spPr/>
        <p:txBody>
          <a:bodyPr/>
          <a:lstStyle/>
          <a:p>
            <a:fld id="{0C3343D7-823E-4D0C-B5D7-42D006C2CA40}" type="datetimeFigureOut">
              <a:rPr lang="zh-CN" altLang="en-US" smtClean="0"/>
              <a:t>2024/4/14</a:t>
            </a:fld>
            <a:endParaRPr lang="zh-CN" altLang="en-US"/>
          </a:p>
        </p:txBody>
      </p:sp>
      <p:sp>
        <p:nvSpPr>
          <p:cNvPr id="3" name="页脚占位符 2">
            <a:extLst>
              <a:ext uri="{FF2B5EF4-FFF2-40B4-BE49-F238E27FC236}">
                <a16:creationId xmlns:a16="http://schemas.microsoft.com/office/drawing/2014/main" id="{9D59CC69-DF2C-485E-B3DA-30EBA1BCD8D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ECC4E91-910E-4AAC-A06B-8A55B6B7C5D6}"/>
              </a:ext>
            </a:extLst>
          </p:cNvPr>
          <p:cNvSpPr>
            <a:spLocks noGrp="1"/>
          </p:cNvSpPr>
          <p:nvPr>
            <p:ph type="sldNum" sz="quarter" idx="12"/>
          </p:nvPr>
        </p:nvSpPr>
        <p:spPr/>
        <p:txBody>
          <a:bodyPr/>
          <a:lstStyle/>
          <a:p>
            <a:fld id="{DC854229-BE03-4C16-990F-58C6486EF40D}" type="slidenum">
              <a:rPr lang="zh-CN" altLang="en-US" smtClean="0"/>
              <a:t>‹#›</a:t>
            </a:fld>
            <a:endParaRPr lang="zh-CN" altLang="en-US"/>
          </a:p>
        </p:txBody>
      </p:sp>
    </p:spTree>
    <p:extLst>
      <p:ext uri="{BB962C8B-B14F-4D97-AF65-F5344CB8AC3E}">
        <p14:creationId xmlns:p14="http://schemas.microsoft.com/office/powerpoint/2010/main" val="4261189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C80660-C350-48A0-A219-F4495CF94D8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7DD07FA-F605-4C41-BAB5-D087040CFD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8802D1-835B-461E-9634-479CE2B43C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8C69619-BB95-4893-A279-E47C710C390F}"/>
              </a:ext>
            </a:extLst>
          </p:cNvPr>
          <p:cNvSpPr>
            <a:spLocks noGrp="1"/>
          </p:cNvSpPr>
          <p:nvPr>
            <p:ph type="dt" sz="half" idx="10"/>
          </p:nvPr>
        </p:nvSpPr>
        <p:spPr/>
        <p:txBody>
          <a:bodyPr/>
          <a:lstStyle/>
          <a:p>
            <a:fld id="{0C3343D7-823E-4D0C-B5D7-42D006C2CA40}" type="datetimeFigureOut">
              <a:rPr lang="zh-CN" altLang="en-US" smtClean="0"/>
              <a:t>2024/4/14</a:t>
            </a:fld>
            <a:endParaRPr lang="zh-CN" altLang="en-US"/>
          </a:p>
        </p:txBody>
      </p:sp>
      <p:sp>
        <p:nvSpPr>
          <p:cNvPr id="6" name="页脚占位符 5">
            <a:extLst>
              <a:ext uri="{FF2B5EF4-FFF2-40B4-BE49-F238E27FC236}">
                <a16:creationId xmlns:a16="http://schemas.microsoft.com/office/drawing/2014/main" id="{746EC697-6F50-4090-8398-368FBEA8A2B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FAEDDEE-435B-45E7-B6CF-71DC9279E772}"/>
              </a:ext>
            </a:extLst>
          </p:cNvPr>
          <p:cNvSpPr>
            <a:spLocks noGrp="1"/>
          </p:cNvSpPr>
          <p:nvPr>
            <p:ph type="sldNum" sz="quarter" idx="12"/>
          </p:nvPr>
        </p:nvSpPr>
        <p:spPr/>
        <p:txBody>
          <a:bodyPr/>
          <a:lstStyle/>
          <a:p>
            <a:fld id="{DC854229-BE03-4C16-990F-58C6486EF40D}" type="slidenum">
              <a:rPr lang="zh-CN" altLang="en-US" smtClean="0"/>
              <a:t>‹#›</a:t>
            </a:fld>
            <a:endParaRPr lang="zh-CN" altLang="en-US"/>
          </a:p>
        </p:txBody>
      </p:sp>
    </p:spTree>
    <p:extLst>
      <p:ext uri="{BB962C8B-B14F-4D97-AF65-F5344CB8AC3E}">
        <p14:creationId xmlns:p14="http://schemas.microsoft.com/office/powerpoint/2010/main" val="3243453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653D3-ACD0-4579-B65E-359B5289008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9BD31E6-BE0C-4C86-A24D-DC0FAE86D5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E7DC894-EA9E-4798-A590-F3033C5606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211295D-218E-4D48-B544-AC3D467F19BB}"/>
              </a:ext>
            </a:extLst>
          </p:cNvPr>
          <p:cNvSpPr>
            <a:spLocks noGrp="1"/>
          </p:cNvSpPr>
          <p:nvPr>
            <p:ph type="dt" sz="half" idx="10"/>
          </p:nvPr>
        </p:nvSpPr>
        <p:spPr/>
        <p:txBody>
          <a:bodyPr/>
          <a:lstStyle/>
          <a:p>
            <a:fld id="{0C3343D7-823E-4D0C-B5D7-42D006C2CA40}" type="datetimeFigureOut">
              <a:rPr lang="zh-CN" altLang="en-US" smtClean="0"/>
              <a:t>2024/4/14</a:t>
            </a:fld>
            <a:endParaRPr lang="zh-CN" altLang="en-US"/>
          </a:p>
        </p:txBody>
      </p:sp>
      <p:sp>
        <p:nvSpPr>
          <p:cNvPr id="6" name="页脚占位符 5">
            <a:extLst>
              <a:ext uri="{FF2B5EF4-FFF2-40B4-BE49-F238E27FC236}">
                <a16:creationId xmlns:a16="http://schemas.microsoft.com/office/drawing/2014/main" id="{51C088A3-4E9A-4728-8657-9429F824621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697336-EF27-4B60-B35C-E6A43BE217A2}"/>
              </a:ext>
            </a:extLst>
          </p:cNvPr>
          <p:cNvSpPr>
            <a:spLocks noGrp="1"/>
          </p:cNvSpPr>
          <p:nvPr>
            <p:ph type="sldNum" sz="quarter" idx="12"/>
          </p:nvPr>
        </p:nvSpPr>
        <p:spPr/>
        <p:txBody>
          <a:bodyPr/>
          <a:lstStyle/>
          <a:p>
            <a:fld id="{DC854229-BE03-4C16-990F-58C6486EF40D}" type="slidenum">
              <a:rPr lang="zh-CN" altLang="en-US" smtClean="0"/>
              <a:t>‹#›</a:t>
            </a:fld>
            <a:endParaRPr lang="zh-CN" altLang="en-US"/>
          </a:p>
        </p:txBody>
      </p:sp>
    </p:spTree>
    <p:extLst>
      <p:ext uri="{BB962C8B-B14F-4D97-AF65-F5344CB8AC3E}">
        <p14:creationId xmlns:p14="http://schemas.microsoft.com/office/powerpoint/2010/main" val="710534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10104DF-09FA-431F-ACE0-C83D4E96A7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26800F1-7C3D-4FB9-BBC6-9B484B6374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E11D5C-8BDE-47E8-96AA-753CF0C64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343D7-823E-4D0C-B5D7-42D006C2CA40}" type="datetimeFigureOut">
              <a:rPr lang="zh-CN" altLang="en-US" smtClean="0"/>
              <a:t>2024/4/14</a:t>
            </a:fld>
            <a:endParaRPr lang="zh-CN" altLang="en-US"/>
          </a:p>
        </p:txBody>
      </p:sp>
      <p:sp>
        <p:nvSpPr>
          <p:cNvPr id="5" name="页脚占位符 4">
            <a:extLst>
              <a:ext uri="{FF2B5EF4-FFF2-40B4-BE49-F238E27FC236}">
                <a16:creationId xmlns:a16="http://schemas.microsoft.com/office/drawing/2014/main" id="{4BC9EB74-3573-49D6-932A-C27E0F1CD1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23D7EA1-C791-4E4B-9378-CA89BA0B16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54229-BE03-4C16-990F-58C6486EF40D}" type="slidenum">
              <a:rPr lang="zh-CN" altLang="en-US" smtClean="0"/>
              <a:t>‹#›</a:t>
            </a:fld>
            <a:endParaRPr lang="zh-CN" altLang="en-US"/>
          </a:p>
        </p:txBody>
      </p:sp>
    </p:spTree>
    <p:extLst>
      <p:ext uri="{BB962C8B-B14F-4D97-AF65-F5344CB8AC3E}">
        <p14:creationId xmlns:p14="http://schemas.microsoft.com/office/powerpoint/2010/main" val="2535694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50711F2-BF67-47DB-917F-34091AD1F118}"/>
              </a:ext>
            </a:extLst>
          </p:cNvPr>
          <p:cNvPicPr>
            <a:picLocks noChangeAspect="1"/>
          </p:cNvPicPr>
          <p:nvPr/>
        </p:nvPicPr>
        <p:blipFill>
          <a:blip r:embed="rId2"/>
          <a:stretch>
            <a:fillRect/>
          </a:stretch>
        </p:blipFill>
        <p:spPr>
          <a:xfrm>
            <a:off x="0" y="295248"/>
            <a:ext cx="12192000" cy="2362254"/>
          </a:xfrm>
          <a:prstGeom prst="rect">
            <a:avLst/>
          </a:prstGeom>
        </p:spPr>
      </p:pic>
      <p:pic>
        <p:nvPicPr>
          <p:cNvPr id="5" name="图片 4">
            <a:extLst>
              <a:ext uri="{FF2B5EF4-FFF2-40B4-BE49-F238E27FC236}">
                <a16:creationId xmlns:a16="http://schemas.microsoft.com/office/drawing/2014/main" id="{834AB00D-29EA-4E9E-922B-40F0461C690F}"/>
              </a:ext>
            </a:extLst>
          </p:cNvPr>
          <p:cNvPicPr>
            <a:picLocks noChangeAspect="1"/>
          </p:cNvPicPr>
          <p:nvPr/>
        </p:nvPicPr>
        <p:blipFill>
          <a:blip r:embed="rId3"/>
          <a:stretch>
            <a:fillRect/>
          </a:stretch>
        </p:blipFill>
        <p:spPr>
          <a:xfrm>
            <a:off x="409575" y="2714525"/>
            <a:ext cx="7192379" cy="1428949"/>
          </a:xfrm>
          <a:prstGeom prst="rect">
            <a:avLst/>
          </a:prstGeom>
        </p:spPr>
      </p:pic>
      <p:pic>
        <p:nvPicPr>
          <p:cNvPr id="7" name="图片 6">
            <a:extLst>
              <a:ext uri="{FF2B5EF4-FFF2-40B4-BE49-F238E27FC236}">
                <a16:creationId xmlns:a16="http://schemas.microsoft.com/office/drawing/2014/main" id="{E2B03E1D-58F8-4292-BEC2-A941034ABCF5}"/>
              </a:ext>
            </a:extLst>
          </p:cNvPr>
          <p:cNvPicPr>
            <a:picLocks noChangeAspect="1"/>
          </p:cNvPicPr>
          <p:nvPr/>
        </p:nvPicPr>
        <p:blipFill>
          <a:blip r:embed="rId4"/>
          <a:stretch>
            <a:fillRect/>
          </a:stretch>
        </p:blipFill>
        <p:spPr>
          <a:xfrm>
            <a:off x="409575" y="4200497"/>
            <a:ext cx="5834920" cy="2482945"/>
          </a:xfrm>
          <a:prstGeom prst="rect">
            <a:avLst/>
          </a:prstGeom>
        </p:spPr>
      </p:pic>
      <p:pic>
        <p:nvPicPr>
          <p:cNvPr id="9" name="图片 8">
            <a:extLst>
              <a:ext uri="{FF2B5EF4-FFF2-40B4-BE49-F238E27FC236}">
                <a16:creationId xmlns:a16="http://schemas.microsoft.com/office/drawing/2014/main" id="{942CCAB6-A2B8-451A-B70A-49A2004E3C69}"/>
              </a:ext>
            </a:extLst>
          </p:cNvPr>
          <p:cNvPicPr>
            <a:picLocks noChangeAspect="1"/>
          </p:cNvPicPr>
          <p:nvPr/>
        </p:nvPicPr>
        <p:blipFill>
          <a:blip r:embed="rId5"/>
          <a:stretch>
            <a:fillRect/>
          </a:stretch>
        </p:blipFill>
        <p:spPr>
          <a:xfrm>
            <a:off x="8829583" y="3366901"/>
            <a:ext cx="1314633" cy="447737"/>
          </a:xfrm>
          <a:prstGeom prst="rect">
            <a:avLst/>
          </a:prstGeom>
        </p:spPr>
      </p:pic>
      <p:pic>
        <p:nvPicPr>
          <p:cNvPr id="4" name="图片 3">
            <a:extLst>
              <a:ext uri="{FF2B5EF4-FFF2-40B4-BE49-F238E27FC236}">
                <a16:creationId xmlns:a16="http://schemas.microsoft.com/office/drawing/2014/main" id="{674B88CE-C2C9-4102-8431-8B32DFCB7EE5}"/>
              </a:ext>
            </a:extLst>
          </p:cNvPr>
          <p:cNvPicPr>
            <a:picLocks noChangeAspect="1"/>
          </p:cNvPicPr>
          <p:nvPr/>
        </p:nvPicPr>
        <p:blipFill>
          <a:blip r:embed="rId6"/>
          <a:stretch>
            <a:fillRect/>
          </a:stretch>
        </p:blipFill>
        <p:spPr>
          <a:xfrm>
            <a:off x="6244495" y="4314849"/>
            <a:ext cx="3153215" cy="676369"/>
          </a:xfrm>
          <a:prstGeom prst="rect">
            <a:avLst/>
          </a:prstGeom>
        </p:spPr>
      </p:pic>
      <p:pic>
        <p:nvPicPr>
          <p:cNvPr id="8" name="图片 7">
            <a:extLst>
              <a:ext uri="{FF2B5EF4-FFF2-40B4-BE49-F238E27FC236}">
                <a16:creationId xmlns:a16="http://schemas.microsoft.com/office/drawing/2014/main" id="{15F6669D-5AC2-41EA-AA32-ABCB6AE18656}"/>
              </a:ext>
            </a:extLst>
          </p:cNvPr>
          <p:cNvPicPr>
            <a:picLocks noChangeAspect="1"/>
          </p:cNvPicPr>
          <p:nvPr/>
        </p:nvPicPr>
        <p:blipFill>
          <a:blip r:embed="rId7"/>
          <a:stretch>
            <a:fillRect/>
          </a:stretch>
        </p:blipFill>
        <p:spPr>
          <a:xfrm>
            <a:off x="6228894" y="5105570"/>
            <a:ext cx="3258005" cy="1133633"/>
          </a:xfrm>
          <a:prstGeom prst="rect">
            <a:avLst/>
          </a:prstGeom>
        </p:spPr>
      </p:pic>
    </p:spTree>
    <p:extLst>
      <p:ext uri="{BB962C8B-B14F-4D97-AF65-F5344CB8AC3E}">
        <p14:creationId xmlns:p14="http://schemas.microsoft.com/office/powerpoint/2010/main" val="2398244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15EC40-5658-477E-9D47-833A4AF15491}"/>
              </a:ext>
            </a:extLst>
          </p:cNvPr>
          <p:cNvSpPr txBox="1"/>
          <p:nvPr/>
        </p:nvSpPr>
        <p:spPr>
          <a:xfrm>
            <a:off x="857249" y="769888"/>
            <a:ext cx="10544175" cy="2031325"/>
          </a:xfrm>
          <a:prstGeom prst="rect">
            <a:avLst/>
          </a:prstGeom>
          <a:noFill/>
        </p:spPr>
        <p:txBody>
          <a:bodyPr wrap="square">
            <a:spAutoFit/>
          </a:bodyPr>
          <a:lstStyle/>
          <a:p>
            <a:r>
              <a:rPr lang="zh-CN" altLang="en-US" dirty="0"/>
              <a:t>让我们假设我们有一组</a:t>
            </a:r>
            <a:r>
              <a:rPr lang="en-US" altLang="zh-CN" dirty="0"/>
              <a:t>N</a:t>
            </a:r>
            <a:r>
              <a:rPr lang="zh-CN" altLang="en-US" dirty="0"/>
              <a:t>个测量的量</a:t>
            </a:r>
            <a:r>
              <a:rPr lang="en-US" altLang="zh-CN" dirty="0"/>
              <a:t>x=(x1, x2, ..., </a:t>
            </a:r>
            <a:r>
              <a:rPr lang="en-US" altLang="zh-CN" dirty="0" err="1"/>
              <a:t>xN</a:t>
            </a:r>
            <a:r>
              <a:rPr lang="en-US" altLang="zh-CN" dirty="0"/>
              <a:t>)</a:t>
            </a:r>
            <a:r>
              <a:rPr lang="zh-CN" altLang="en-US" dirty="0"/>
              <a:t>，其中测量</a:t>
            </a:r>
            <a:r>
              <a:rPr lang="en-US" altLang="zh-CN" dirty="0" err="1"/>
              <a:t>xj</a:t>
            </a:r>
            <a:r>
              <a:rPr lang="zh-CN" altLang="en-US" dirty="0"/>
              <a:t>是统计独立的，并且每个都遵循概率密度</a:t>
            </a:r>
            <a:r>
              <a:rPr lang="en-US" altLang="zh-CN" dirty="0"/>
              <a:t>f(</a:t>
            </a:r>
            <a:r>
              <a:rPr lang="en-US" altLang="zh-CN" dirty="0" err="1"/>
              <a:t>xI</a:t>
            </a:r>
            <a:r>
              <a:rPr lang="en-US" altLang="zh-CN" dirty="0"/>
              <a:t> θ)</a:t>
            </a:r>
            <a:r>
              <a:rPr lang="zh-CN" altLang="en-US" dirty="0"/>
              <a:t>。在这里，</a:t>
            </a:r>
            <a:r>
              <a:rPr lang="en-US" altLang="zh-CN" dirty="0"/>
              <a:t>θ=(θ1, ..., </a:t>
            </a:r>
            <a:r>
              <a:rPr lang="en-US" altLang="zh-CN" dirty="0" err="1"/>
              <a:t>θm</a:t>
            </a:r>
            <a:r>
              <a:rPr lang="en-US" altLang="zh-CN" dirty="0"/>
              <a:t>)</a:t>
            </a:r>
            <a:r>
              <a:rPr lang="zh-CN" altLang="en-US" dirty="0"/>
              <a:t>是一组未知值需要被估计的</a:t>
            </a:r>
            <a:r>
              <a:rPr lang="en-US" altLang="zh-CN" dirty="0"/>
              <a:t>m</a:t>
            </a:r>
            <a:r>
              <a:rPr lang="zh-CN" altLang="en-US" dirty="0"/>
              <a:t>个参数。观测值</a:t>
            </a:r>
            <a:r>
              <a:rPr lang="en-US" altLang="zh-CN" dirty="0"/>
              <a:t>x</a:t>
            </a:r>
            <a:r>
              <a:rPr lang="zh-CN" altLang="en-US" dirty="0"/>
              <a:t>的联合概率密度函数是</a:t>
            </a:r>
            <a:r>
              <a:rPr lang="en-US" altLang="zh-CN" dirty="0"/>
              <a:t>likelihood</a:t>
            </a:r>
            <a:r>
              <a:rPr lang="zh-CN" altLang="en-US" dirty="0"/>
              <a:t>函数，它给出了在参数值</a:t>
            </a:r>
            <a:r>
              <a:rPr lang="en-US" altLang="zh-CN" dirty="0"/>
              <a:t>θ</a:t>
            </a:r>
            <a:r>
              <a:rPr lang="zh-CN" altLang="en-US" dirty="0"/>
              <a:t>下观察到数据的可能性。</a:t>
            </a:r>
            <a:endParaRPr lang="en-US" altLang="zh-CN" dirty="0"/>
          </a:p>
          <a:p>
            <a:endParaRPr lang="zh-CN" altLang="en-US" dirty="0"/>
          </a:p>
          <a:p>
            <a:r>
              <a:rPr lang="zh-CN" altLang="en-US" dirty="0"/>
              <a:t>最大似然法的目标是找到一组参数</a:t>
            </a:r>
            <a:r>
              <a:rPr lang="en-US" altLang="zh-CN" dirty="0"/>
              <a:t>θ</a:t>
            </a:r>
            <a:r>
              <a:rPr lang="zh-CN" altLang="en-US" dirty="0"/>
              <a:t>，使得</a:t>
            </a:r>
            <a:r>
              <a:rPr lang="en-US" altLang="zh-CN" dirty="0"/>
              <a:t>likelihood</a:t>
            </a:r>
            <a:r>
              <a:rPr lang="zh-CN" altLang="en-US" dirty="0"/>
              <a:t>函数取最大值。</a:t>
            </a:r>
            <a:endParaRPr lang="en-US" altLang="zh-CN" dirty="0"/>
          </a:p>
          <a:p>
            <a:endParaRPr lang="en-US" altLang="zh-CN" dirty="0"/>
          </a:p>
          <a:p>
            <a:r>
              <a:rPr lang="zh-CN" altLang="en-US" dirty="0"/>
              <a:t>总结：每个测量点都有概率密度</a:t>
            </a:r>
            <a:r>
              <a:rPr lang="en-US" altLang="zh-CN" dirty="0"/>
              <a:t>f</a:t>
            </a:r>
            <a:r>
              <a:rPr lang="zh-CN" altLang="en-US" dirty="0"/>
              <a:t>，它们联合起来相乘组成似然函数。</a:t>
            </a:r>
          </a:p>
        </p:txBody>
      </p:sp>
      <p:pic>
        <p:nvPicPr>
          <p:cNvPr id="6" name="图片 5">
            <a:extLst>
              <a:ext uri="{FF2B5EF4-FFF2-40B4-BE49-F238E27FC236}">
                <a16:creationId xmlns:a16="http://schemas.microsoft.com/office/drawing/2014/main" id="{7661825D-6D32-44C5-BB1D-B6291B94D2FB}"/>
              </a:ext>
            </a:extLst>
          </p:cNvPr>
          <p:cNvPicPr>
            <a:picLocks noChangeAspect="1"/>
          </p:cNvPicPr>
          <p:nvPr/>
        </p:nvPicPr>
        <p:blipFill>
          <a:blip r:embed="rId2"/>
          <a:stretch>
            <a:fillRect/>
          </a:stretch>
        </p:blipFill>
        <p:spPr>
          <a:xfrm>
            <a:off x="857249" y="2924088"/>
            <a:ext cx="3115110" cy="1238423"/>
          </a:xfrm>
          <a:prstGeom prst="rect">
            <a:avLst/>
          </a:prstGeom>
        </p:spPr>
      </p:pic>
      <p:sp>
        <p:nvSpPr>
          <p:cNvPr id="8" name="文本框 7">
            <a:extLst>
              <a:ext uri="{FF2B5EF4-FFF2-40B4-BE49-F238E27FC236}">
                <a16:creationId xmlns:a16="http://schemas.microsoft.com/office/drawing/2014/main" id="{A3A62A49-1052-4A06-9F44-4627C3258927}"/>
              </a:ext>
            </a:extLst>
          </p:cNvPr>
          <p:cNvSpPr txBox="1"/>
          <p:nvPr/>
        </p:nvSpPr>
        <p:spPr>
          <a:xfrm>
            <a:off x="823913" y="4467136"/>
            <a:ext cx="5157787" cy="1477328"/>
          </a:xfrm>
          <a:prstGeom prst="rect">
            <a:avLst/>
          </a:prstGeom>
          <a:noFill/>
        </p:spPr>
        <p:txBody>
          <a:bodyPr wrap="square">
            <a:spAutoFit/>
          </a:bodyPr>
          <a:lstStyle/>
          <a:p>
            <a:r>
              <a:rPr lang="zh-CN" altLang="en-US" dirty="0"/>
              <a:t>最大似然估计（</a:t>
            </a:r>
            <a:r>
              <a:rPr lang="en-US" altLang="zh-CN" dirty="0"/>
              <a:t>MLE</a:t>
            </a:r>
            <a:r>
              <a:rPr lang="zh-CN" altLang="en-US" dirty="0"/>
              <a:t>）是参数</a:t>
            </a:r>
            <a:r>
              <a:rPr lang="en-US" altLang="zh-CN" dirty="0"/>
              <a:t>θ</a:t>
            </a:r>
            <a:r>
              <a:rPr lang="zh-CN" altLang="en-US" dirty="0"/>
              <a:t>的估计值，它使得</a:t>
            </a:r>
            <a:r>
              <a:rPr lang="en-US" altLang="zh-CN" dirty="0"/>
              <a:t>likelihood</a:t>
            </a:r>
            <a:r>
              <a:rPr lang="zh-CN" altLang="en-US" dirty="0"/>
              <a:t>函数</a:t>
            </a:r>
            <a:r>
              <a:rPr lang="en-US" altLang="zh-CN" dirty="0"/>
              <a:t>L(</a:t>
            </a:r>
            <a:r>
              <a:rPr lang="en-US" altLang="zh-CN" dirty="0" err="1"/>
              <a:t>xI</a:t>
            </a:r>
            <a:r>
              <a:rPr lang="en-US" altLang="zh-CN" dirty="0"/>
              <a:t> θ)</a:t>
            </a:r>
            <a:r>
              <a:rPr lang="zh-CN" altLang="en-US" dirty="0"/>
              <a:t>达到全局最大值。对这种方法的直观解释是：如果假设的概率密度函数及其参数是正确的，我们预期</a:t>
            </a:r>
            <a:r>
              <a:rPr lang="en-US" altLang="zh-CN" dirty="0"/>
              <a:t>likelihood</a:t>
            </a:r>
            <a:r>
              <a:rPr lang="zh-CN" altLang="en-US" dirty="0"/>
              <a:t>函数的值会高于其他可能的参数设置。</a:t>
            </a:r>
          </a:p>
        </p:txBody>
      </p:sp>
      <p:pic>
        <p:nvPicPr>
          <p:cNvPr id="3" name="图片 2">
            <a:extLst>
              <a:ext uri="{FF2B5EF4-FFF2-40B4-BE49-F238E27FC236}">
                <a16:creationId xmlns:a16="http://schemas.microsoft.com/office/drawing/2014/main" id="{9BD3813B-068F-4A31-9E59-387B95554984}"/>
              </a:ext>
            </a:extLst>
          </p:cNvPr>
          <p:cNvPicPr>
            <a:picLocks noChangeAspect="1"/>
          </p:cNvPicPr>
          <p:nvPr/>
        </p:nvPicPr>
        <p:blipFill>
          <a:blip r:embed="rId3"/>
          <a:stretch>
            <a:fillRect/>
          </a:stretch>
        </p:blipFill>
        <p:spPr>
          <a:xfrm>
            <a:off x="6591299" y="2801213"/>
            <a:ext cx="4319589" cy="2358548"/>
          </a:xfrm>
          <a:prstGeom prst="rect">
            <a:avLst/>
          </a:prstGeom>
        </p:spPr>
      </p:pic>
      <p:sp>
        <p:nvSpPr>
          <p:cNvPr id="5" name="文本框 4">
            <a:extLst>
              <a:ext uri="{FF2B5EF4-FFF2-40B4-BE49-F238E27FC236}">
                <a16:creationId xmlns:a16="http://schemas.microsoft.com/office/drawing/2014/main" id="{C5471EBE-2CF5-403E-B78B-477D2D39F974}"/>
              </a:ext>
            </a:extLst>
          </p:cNvPr>
          <p:cNvSpPr txBox="1"/>
          <p:nvPr/>
        </p:nvSpPr>
        <p:spPr>
          <a:xfrm>
            <a:off x="6591299" y="5343525"/>
            <a:ext cx="4486276" cy="369332"/>
          </a:xfrm>
          <a:prstGeom prst="rect">
            <a:avLst/>
          </a:prstGeom>
          <a:noFill/>
        </p:spPr>
        <p:txBody>
          <a:bodyPr wrap="square" rtlCol="0">
            <a:spAutoFit/>
          </a:bodyPr>
          <a:lstStyle/>
          <a:p>
            <a:r>
              <a:rPr lang="zh-CN" altLang="en-US" dirty="0"/>
              <a:t>比较数学的对似然函数的写法是反过来的</a:t>
            </a:r>
          </a:p>
        </p:txBody>
      </p:sp>
    </p:spTree>
    <p:extLst>
      <p:ext uri="{BB962C8B-B14F-4D97-AF65-F5344CB8AC3E}">
        <p14:creationId xmlns:p14="http://schemas.microsoft.com/office/powerpoint/2010/main" val="3264382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C28EECE-4185-4196-AA58-DF0968070107}"/>
              </a:ext>
            </a:extLst>
          </p:cNvPr>
          <p:cNvPicPr>
            <a:picLocks noChangeAspect="1"/>
          </p:cNvPicPr>
          <p:nvPr/>
        </p:nvPicPr>
        <p:blipFill>
          <a:blip r:embed="rId2"/>
          <a:stretch>
            <a:fillRect/>
          </a:stretch>
        </p:blipFill>
        <p:spPr>
          <a:xfrm>
            <a:off x="823214" y="495301"/>
            <a:ext cx="10727851" cy="2014668"/>
          </a:xfrm>
          <a:prstGeom prst="rect">
            <a:avLst/>
          </a:prstGeom>
        </p:spPr>
      </p:pic>
      <p:pic>
        <p:nvPicPr>
          <p:cNvPr id="5" name="图片 4">
            <a:extLst>
              <a:ext uri="{FF2B5EF4-FFF2-40B4-BE49-F238E27FC236}">
                <a16:creationId xmlns:a16="http://schemas.microsoft.com/office/drawing/2014/main" id="{08040865-6325-45A7-A948-20C16B49D864}"/>
              </a:ext>
            </a:extLst>
          </p:cNvPr>
          <p:cNvPicPr>
            <a:picLocks noChangeAspect="1"/>
          </p:cNvPicPr>
          <p:nvPr/>
        </p:nvPicPr>
        <p:blipFill>
          <a:blip r:embed="rId3"/>
          <a:stretch>
            <a:fillRect/>
          </a:stretch>
        </p:blipFill>
        <p:spPr>
          <a:xfrm>
            <a:off x="823214" y="2509969"/>
            <a:ext cx="10727851" cy="4074763"/>
          </a:xfrm>
          <a:prstGeom prst="rect">
            <a:avLst/>
          </a:prstGeom>
        </p:spPr>
      </p:pic>
    </p:spTree>
    <p:extLst>
      <p:ext uri="{BB962C8B-B14F-4D97-AF65-F5344CB8AC3E}">
        <p14:creationId xmlns:p14="http://schemas.microsoft.com/office/powerpoint/2010/main" val="4267278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DEA8999-B74B-4FE6-92D3-9183433EC909}"/>
              </a:ext>
            </a:extLst>
          </p:cNvPr>
          <p:cNvPicPr>
            <a:picLocks noChangeAspect="1"/>
          </p:cNvPicPr>
          <p:nvPr/>
        </p:nvPicPr>
        <p:blipFill>
          <a:blip r:embed="rId2"/>
          <a:stretch>
            <a:fillRect/>
          </a:stretch>
        </p:blipFill>
        <p:spPr>
          <a:xfrm>
            <a:off x="785108" y="318883"/>
            <a:ext cx="10088383" cy="2924583"/>
          </a:xfrm>
          <a:prstGeom prst="rect">
            <a:avLst/>
          </a:prstGeom>
        </p:spPr>
      </p:pic>
    </p:spTree>
    <p:extLst>
      <p:ext uri="{BB962C8B-B14F-4D97-AF65-F5344CB8AC3E}">
        <p14:creationId xmlns:p14="http://schemas.microsoft.com/office/powerpoint/2010/main" val="2864652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21D65B3-3BDF-4547-A73A-ED939F2E29DE}"/>
              </a:ext>
            </a:extLst>
          </p:cNvPr>
          <p:cNvPicPr>
            <a:picLocks noChangeAspect="1"/>
          </p:cNvPicPr>
          <p:nvPr/>
        </p:nvPicPr>
        <p:blipFill>
          <a:blip r:embed="rId2"/>
          <a:stretch>
            <a:fillRect/>
          </a:stretch>
        </p:blipFill>
        <p:spPr>
          <a:xfrm>
            <a:off x="1728393" y="242432"/>
            <a:ext cx="5649113" cy="6525536"/>
          </a:xfrm>
          <a:prstGeom prst="rect">
            <a:avLst/>
          </a:prstGeom>
        </p:spPr>
      </p:pic>
    </p:spTree>
    <p:extLst>
      <p:ext uri="{BB962C8B-B14F-4D97-AF65-F5344CB8AC3E}">
        <p14:creationId xmlns:p14="http://schemas.microsoft.com/office/powerpoint/2010/main" val="2524673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08B9934-14E8-48EA-B6BA-AF22D22F925E}"/>
              </a:ext>
            </a:extLst>
          </p:cNvPr>
          <p:cNvPicPr>
            <a:picLocks noChangeAspect="1"/>
          </p:cNvPicPr>
          <p:nvPr/>
        </p:nvPicPr>
        <p:blipFill>
          <a:blip r:embed="rId2"/>
          <a:stretch>
            <a:fillRect/>
          </a:stretch>
        </p:blipFill>
        <p:spPr>
          <a:xfrm>
            <a:off x="589828" y="309286"/>
            <a:ext cx="10345594" cy="3953427"/>
          </a:xfrm>
          <a:prstGeom prst="rect">
            <a:avLst/>
          </a:prstGeom>
        </p:spPr>
      </p:pic>
      <p:sp>
        <p:nvSpPr>
          <p:cNvPr id="4" name="文本框 3">
            <a:extLst>
              <a:ext uri="{FF2B5EF4-FFF2-40B4-BE49-F238E27FC236}">
                <a16:creationId xmlns:a16="http://schemas.microsoft.com/office/drawing/2014/main" id="{EC3ED730-99AF-47AF-80D8-ED129295D577}"/>
              </a:ext>
            </a:extLst>
          </p:cNvPr>
          <p:cNvSpPr txBox="1"/>
          <p:nvPr/>
        </p:nvSpPr>
        <p:spPr>
          <a:xfrm>
            <a:off x="589828" y="4457700"/>
            <a:ext cx="6229350" cy="369332"/>
          </a:xfrm>
          <a:prstGeom prst="rect">
            <a:avLst/>
          </a:prstGeom>
          <a:noFill/>
        </p:spPr>
        <p:txBody>
          <a:bodyPr wrap="square" rtlCol="0">
            <a:spAutoFit/>
          </a:bodyPr>
          <a:lstStyle/>
          <a:p>
            <a:r>
              <a:rPr lang="zh-CN" altLang="en-US" dirty="0"/>
              <a:t>一阶得最佳参数，二阶得标准差，发现标准差与</a:t>
            </a:r>
            <a:r>
              <a:rPr lang="en-US" altLang="zh-CN" dirty="0"/>
              <a:t>x</a:t>
            </a:r>
            <a:r>
              <a:rPr lang="zh-CN" altLang="en-US" dirty="0"/>
              <a:t>无关</a:t>
            </a:r>
          </a:p>
        </p:txBody>
      </p:sp>
    </p:spTree>
    <p:extLst>
      <p:ext uri="{BB962C8B-B14F-4D97-AF65-F5344CB8AC3E}">
        <p14:creationId xmlns:p14="http://schemas.microsoft.com/office/powerpoint/2010/main" val="3327382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191E5CF-9C98-4656-91A4-DD01E6434EEC}"/>
              </a:ext>
            </a:extLst>
          </p:cNvPr>
          <p:cNvPicPr>
            <a:picLocks noChangeAspect="1"/>
          </p:cNvPicPr>
          <p:nvPr/>
        </p:nvPicPr>
        <p:blipFill>
          <a:blip r:embed="rId2"/>
          <a:stretch>
            <a:fillRect/>
          </a:stretch>
        </p:blipFill>
        <p:spPr>
          <a:xfrm>
            <a:off x="880383" y="277130"/>
            <a:ext cx="10120991" cy="3756960"/>
          </a:xfrm>
          <a:prstGeom prst="rect">
            <a:avLst/>
          </a:prstGeom>
        </p:spPr>
      </p:pic>
    </p:spTree>
    <p:extLst>
      <p:ext uri="{BB962C8B-B14F-4D97-AF65-F5344CB8AC3E}">
        <p14:creationId xmlns:p14="http://schemas.microsoft.com/office/powerpoint/2010/main" val="855914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C7C0103-2FC7-4E6B-A8EE-0D5451DC79C3}"/>
              </a:ext>
            </a:extLst>
          </p:cNvPr>
          <p:cNvPicPr>
            <a:picLocks noChangeAspect="1"/>
          </p:cNvPicPr>
          <p:nvPr/>
        </p:nvPicPr>
        <p:blipFill>
          <a:blip r:embed="rId2"/>
          <a:stretch>
            <a:fillRect/>
          </a:stretch>
        </p:blipFill>
        <p:spPr>
          <a:xfrm>
            <a:off x="533094" y="99548"/>
            <a:ext cx="4382112" cy="6658904"/>
          </a:xfrm>
          <a:prstGeom prst="rect">
            <a:avLst/>
          </a:prstGeom>
        </p:spPr>
      </p:pic>
      <p:sp>
        <p:nvSpPr>
          <p:cNvPr id="6" name="文本框 5">
            <a:extLst>
              <a:ext uri="{FF2B5EF4-FFF2-40B4-BE49-F238E27FC236}">
                <a16:creationId xmlns:a16="http://schemas.microsoft.com/office/drawing/2014/main" id="{A35FEC16-3078-4046-A2BF-AA0BCDE153DB}"/>
              </a:ext>
            </a:extLst>
          </p:cNvPr>
          <p:cNvSpPr txBox="1"/>
          <p:nvPr/>
        </p:nvSpPr>
        <p:spPr>
          <a:xfrm>
            <a:off x="5238749" y="714375"/>
            <a:ext cx="5610225" cy="646331"/>
          </a:xfrm>
          <a:prstGeom prst="rect">
            <a:avLst/>
          </a:prstGeom>
          <a:noFill/>
        </p:spPr>
        <p:txBody>
          <a:bodyPr wrap="square" rtlCol="0">
            <a:spAutoFit/>
          </a:bodyPr>
          <a:lstStyle/>
          <a:p>
            <a:r>
              <a:rPr lang="zh-CN" altLang="en-US" dirty="0"/>
              <a:t>即对比最佳参数来建模单纯的一个</a:t>
            </a:r>
            <a:r>
              <a:rPr lang="en-US" altLang="zh-CN" dirty="0"/>
              <a:t>σ</a:t>
            </a:r>
            <a:r>
              <a:rPr lang="zh-CN" altLang="en-US" dirty="0"/>
              <a:t>置信度定义，用</a:t>
            </a:r>
            <a:r>
              <a:rPr lang="en-US" altLang="zh-CN" dirty="0" err="1"/>
              <a:t>logL</a:t>
            </a:r>
            <a:r>
              <a:rPr lang="zh-CN" altLang="en-US" dirty="0"/>
              <a:t>下降</a:t>
            </a:r>
            <a:r>
              <a:rPr lang="en-US" altLang="zh-CN" dirty="0"/>
              <a:t>1/2</a:t>
            </a:r>
            <a:r>
              <a:rPr lang="zh-CN" altLang="en-US" dirty="0"/>
              <a:t>对应的参数范围来定义更精准。</a:t>
            </a:r>
          </a:p>
        </p:txBody>
      </p:sp>
      <p:sp>
        <p:nvSpPr>
          <p:cNvPr id="9" name="文本框 8">
            <a:extLst>
              <a:ext uri="{FF2B5EF4-FFF2-40B4-BE49-F238E27FC236}">
                <a16:creationId xmlns:a16="http://schemas.microsoft.com/office/drawing/2014/main" id="{FF532FDE-51E2-4984-A699-E28D135BCBCD}"/>
              </a:ext>
            </a:extLst>
          </p:cNvPr>
          <p:cNvSpPr txBox="1"/>
          <p:nvPr/>
        </p:nvSpPr>
        <p:spPr>
          <a:xfrm>
            <a:off x="5238749" y="1847850"/>
            <a:ext cx="4972051" cy="369332"/>
          </a:xfrm>
          <a:prstGeom prst="rect">
            <a:avLst/>
          </a:prstGeom>
          <a:noFill/>
        </p:spPr>
        <p:txBody>
          <a:bodyPr wrap="square" rtlCol="0">
            <a:spAutoFit/>
          </a:bodyPr>
          <a:lstStyle/>
          <a:p>
            <a:r>
              <a:rPr lang="en-US" altLang="zh-CN" dirty="0" err="1"/>
              <a:t>lnL</a:t>
            </a:r>
            <a:r>
              <a:rPr lang="zh-CN" altLang="en-US" dirty="0"/>
              <a:t>下降</a:t>
            </a:r>
            <a:r>
              <a:rPr lang="en-US" altLang="zh-CN" dirty="0"/>
              <a:t>1/2</a:t>
            </a:r>
            <a:r>
              <a:rPr lang="zh-CN" altLang="en-US" dirty="0"/>
              <a:t>对应一个</a:t>
            </a:r>
            <a:r>
              <a:rPr lang="en-US" altLang="zh-CN" dirty="0"/>
              <a:t>σ</a:t>
            </a:r>
            <a:r>
              <a:rPr lang="zh-CN" altLang="en-US" dirty="0"/>
              <a:t>对应</a:t>
            </a:r>
            <a:r>
              <a:rPr lang="en-US" altLang="zh-CN" dirty="0"/>
              <a:t>%68</a:t>
            </a:r>
            <a:r>
              <a:rPr lang="zh-CN" altLang="en-US" dirty="0"/>
              <a:t>事件率包含</a:t>
            </a:r>
          </a:p>
        </p:txBody>
      </p:sp>
    </p:spTree>
    <p:extLst>
      <p:ext uri="{BB962C8B-B14F-4D97-AF65-F5344CB8AC3E}">
        <p14:creationId xmlns:p14="http://schemas.microsoft.com/office/powerpoint/2010/main" val="2953458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470F480-7AB7-4A12-B7C2-E8360D803D2E}"/>
              </a:ext>
            </a:extLst>
          </p:cNvPr>
          <p:cNvPicPr>
            <a:picLocks noChangeAspect="1"/>
          </p:cNvPicPr>
          <p:nvPr/>
        </p:nvPicPr>
        <p:blipFill>
          <a:blip r:embed="rId2"/>
          <a:stretch>
            <a:fillRect/>
          </a:stretch>
        </p:blipFill>
        <p:spPr>
          <a:xfrm>
            <a:off x="289767" y="204356"/>
            <a:ext cx="7330233" cy="4243819"/>
          </a:xfrm>
          <a:prstGeom prst="rect">
            <a:avLst/>
          </a:prstGeom>
        </p:spPr>
      </p:pic>
      <p:sp>
        <p:nvSpPr>
          <p:cNvPr id="4" name="文本框 3">
            <a:extLst>
              <a:ext uri="{FF2B5EF4-FFF2-40B4-BE49-F238E27FC236}">
                <a16:creationId xmlns:a16="http://schemas.microsoft.com/office/drawing/2014/main" id="{CC050E42-1FD3-46D1-ADAC-E0CD9D70E724}"/>
              </a:ext>
            </a:extLst>
          </p:cNvPr>
          <p:cNvSpPr txBox="1"/>
          <p:nvPr/>
        </p:nvSpPr>
        <p:spPr>
          <a:xfrm>
            <a:off x="7820025" y="1004783"/>
            <a:ext cx="3971925" cy="1200329"/>
          </a:xfrm>
          <a:prstGeom prst="rect">
            <a:avLst/>
          </a:prstGeom>
          <a:noFill/>
        </p:spPr>
        <p:txBody>
          <a:bodyPr wrap="square" rtlCol="0">
            <a:spAutoFit/>
          </a:bodyPr>
          <a:lstStyle/>
          <a:p>
            <a:r>
              <a:rPr lang="zh-CN" altLang="en-US" dirty="0"/>
              <a:t>信息矩阵定义就是</a:t>
            </a:r>
            <a:r>
              <a:rPr lang="en-US" altLang="zh-CN" dirty="0" err="1"/>
              <a:t>LogL</a:t>
            </a:r>
            <a:r>
              <a:rPr lang="zh-CN" altLang="en-US" dirty="0"/>
              <a:t>关于参数二阶导的分配函数积分，某种意义上就是对方差的概率分配考量，界定最小方差标准差，这里多了一点矩阵形式</a:t>
            </a:r>
          </a:p>
        </p:txBody>
      </p:sp>
      <p:pic>
        <p:nvPicPr>
          <p:cNvPr id="6" name="图片 5">
            <a:extLst>
              <a:ext uri="{FF2B5EF4-FFF2-40B4-BE49-F238E27FC236}">
                <a16:creationId xmlns:a16="http://schemas.microsoft.com/office/drawing/2014/main" id="{DCD2DCB5-C19B-498A-94D1-F9CF315FE8C6}"/>
              </a:ext>
            </a:extLst>
          </p:cNvPr>
          <p:cNvPicPr>
            <a:picLocks noChangeAspect="1"/>
          </p:cNvPicPr>
          <p:nvPr/>
        </p:nvPicPr>
        <p:blipFill>
          <a:blip r:embed="rId3"/>
          <a:stretch>
            <a:fillRect/>
          </a:stretch>
        </p:blipFill>
        <p:spPr>
          <a:xfrm>
            <a:off x="289767" y="4448175"/>
            <a:ext cx="5797870" cy="1800448"/>
          </a:xfrm>
          <a:prstGeom prst="rect">
            <a:avLst/>
          </a:prstGeom>
        </p:spPr>
      </p:pic>
      <p:pic>
        <p:nvPicPr>
          <p:cNvPr id="8" name="图片 7">
            <a:extLst>
              <a:ext uri="{FF2B5EF4-FFF2-40B4-BE49-F238E27FC236}">
                <a16:creationId xmlns:a16="http://schemas.microsoft.com/office/drawing/2014/main" id="{69C2D7DE-CD42-46D2-B247-055BB685224E}"/>
              </a:ext>
            </a:extLst>
          </p:cNvPr>
          <p:cNvPicPr>
            <a:picLocks noChangeAspect="1"/>
          </p:cNvPicPr>
          <p:nvPr/>
        </p:nvPicPr>
        <p:blipFill>
          <a:blip r:embed="rId4"/>
          <a:stretch>
            <a:fillRect/>
          </a:stretch>
        </p:blipFill>
        <p:spPr>
          <a:xfrm>
            <a:off x="6087637" y="4652888"/>
            <a:ext cx="2562583" cy="1057423"/>
          </a:xfrm>
          <a:prstGeom prst="rect">
            <a:avLst/>
          </a:prstGeom>
        </p:spPr>
      </p:pic>
      <p:sp>
        <p:nvSpPr>
          <p:cNvPr id="9" name="文本框 8">
            <a:extLst>
              <a:ext uri="{FF2B5EF4-FFF2-40B4-BE49-F238E27FC236}">
                <a16:creationId xmlns:a16="http://schemas.microsoft.com/office/drawing/2014/main" id="{7BF50DC0-2BB3-4BDE-A4A9-0C46F574AE92}"/>
              </a:ext>
            </a:extLst>
          </p:cNvPr>
          <p:cNvSpPr txBox="1"/>
          <p:nvPr/>
        </p:nvSpPr>
        <p:spPr>
          <a:xfrm>
            <a:off x="7820024" y="2409825"/>
            <a:ext cx="3971925" cy="923330"/>
          </a:xfrm>
          <a:prstGeom prst="rect">
            <a:avLst/>
          </a:prstGeom>
          <a:noFill/>
        </p:spPr>
        <p:txBody>
          <a:bodyPr wrap="square" rtlCol="0">
            <a:spAutoFit/>
          </a:bodyPr>
          <a:lstStyle/>
          <a:p>
            <a:r>
              <a:rPr lang="zh-CN" altLang="en-US" dirty="0">
                <a:solidFill>
                  <a:srgbClr val="FF0000"/>
                </a:solidFill>
              </a:rPr>
              <a:t>那么前面没用这个求标准差的方式怎么考虑呢？是因为选取的模式是高斯分布吗？</a:t>
            </a:r>
          </a:p>
        </p:txBody>
      </p:sp>
    </p:spTree>
    <p:extLst>
      <p:ext uri="{BB962C8B-B14F-4D97-AF65-F5344CB8AC3E}">
        <p14:creationId xmlns:p14="http://schemas.microsoft.com/office/powerpoint/2010/main" val="1325058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15BF37-AB74-422F-AECF-ADA19FF212B9}"/>
              </a:ext>
            </a:extLst>
          </p:cNvPr>
          <p:cNvPicPr>
            <a:picLocks noChangeAspect="1"/>
          </p:cNvPicPr>
          <p:nvPr/>
        </p:nvPicPr>
        <p:blipFill>
          <a:blip r:embed="rId2"/>
          <a:stretch>
            <a:fillRect/>
          </a:stretch>
        </p:blipFill>
        <p:spPr>
          <a:xfrm>
            <a:off x="914089" y="676203"/>
            <a:ext cx="4458322" cy="1028844"/>
          </a:xfrm>
          <a:prstGeom prst="rect">
            <a:avLst/>
          </a:prstGeom>
        </p:spPr>
      </p:pic>
      <p:sp>
        <p:nvSpPr>
          <p:cNvPr id="4" name="文本框 3">
            <a:extLst>
              <a:ext uri="{FF2B5EF4-FFF2-40B4-BE49-F238E27FC236}">
                <a16:creationId xmlns:a16="http://schemas.microsoft.com/office/drawing/2014/main" id="{5A5832EC-D009-403D-898A-50C16356A2D5}"/>
              </a:ext>
            </a:extLst>
          </p:cNvPr>
          <p:cNvSpPr txBox="1"/>
          <p:nvPr/>
        </p:nvSpPr>
        <p:spPr>
          <a:xfrm>
            <a:off x="914089" y="1876425"/>
            <a:ext cx="4458322" cy="2031325"/>
          </a:xfrm>
          <a:prstGeom prst="rect">
            <a:avLst/>
          </a:prstGeom>
          <a:noFill/>
        </p:spPr>
        <p:txBody>
          <a:bodyPr wrap="square" rtlCol="0">
            <a:spAutoFit/>
          </a:bodyPr>
          <a:lstStyle/>
          <a:p>
            <a:r>
              <a:rPr lang="zh-CN" altLang="en-US" dirty="0"/>
              <a:t>简而言之如果有一个先验的</a:t>
            </a:r>
            <a:r>
              <a:rPr lang="en-US" altLang="zh-CN" dirty="0"/>
              <a:t>μ</a:t>
            </a:r>
            <a:r>
              <a:rPr lang="zh-CN" altLang="en-US" dirty="0"/>
              <a:t>，那么每个数据讨论方差都是自由的，都可以独立计算；但如果方差讨论的中心值是数据样本自我约束的，那么最后一个点和均值等价，没有讨论意义，它不能自由取值，它如果任取，那么均值也会变，不像外来的</a:t>
            </a:r>
            <a:r>
              <a:rPr lang="en-US" altLang="zh-CN" dirty="0"/>
              <a:t>μ</a:t>
            </a:r>
            <a:r>
              <a:rPr lang="zh-CN" altLang="en-US" dirty="0"/>
              <a:t>，最后一个点可以自由变</a:t>
            </a:r>
          </a:p>
        </p:txBody>
      </p:sp>
    </p:spTree>
    <p:extLst>
      <p:ext uri="{BB962C8B-B14F-4D97-AF65-F5344CB8AC3E}">
        <p14:creationId xmlns:p14="http://schemas.microsoft.com/office/powerpoint/2010/main" val="3491433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71E9097-1A91-4262-84C2-AEA863CB2316}"/>
              </a:ext>
            </a:extLst>
          </p:cNvPr>
          <p:cNvPicPr>
            <a:picLocks noChangeAspect="1"/>
          </p:cNvPicPr>
          <p:nvPr/>
        </p:nvPicPr>
        <p:blipFill>
          <a:blip r:embed="rId2"/>
          <a:stretch>
            <a:fillRect/>
          </a:stretch>
        </p:blipFill>
        <p:spPr>
          <a:xfrm>
            <a:off x="895137" y="609515"/>
            <a:ext cx="3048425" cy="1219370"/>
          </a:xfrm>
          <a:prstGeom prst="rect">
            <a:avLst/>
          </a:prstGeom>
        </p:spPr>
      </p:pic>
      <p:pic>
        <p:nvPicPr>
          <p:cNvPr id="6" name="图片 5">
            <a:extLst>
              <a:ext uri="{FF2B5EF4-FFF2-40B4-BE49-F238E27FC236}">
                <a16:creationId xmlns:a16="http://schemas.microsoft.com/office/drawing/2014/main" id="{5C1D64B8-C0F5-4C37-88D9-6571461D9B98}"/>
              </a:ext>
            </a:extLst>
          </p:cNvPr>
          <p:cNvPicPr>
            <a:picLocks noChangeAspect="1"/>
          </p:cNvPicPr>
          <p:nvPr/>
        </p:nvPicPr>
        <p:blipFill>
          <a:blip r:embed="rId3"/>
          <a:stretch>
            <a:fillRect/>
          </a:stretch>
        </p:blipFill>
        <p:spPr>
          <a:xfrm>
            <a:off x="895137" y="2114550"/>
            <a:ext cx="3759177" cy="2267306"/>
          </a:xfrm>
          <a:prstGeom prst="rect">
            <a:avLst/>
          </a:prstGeom>
        </p:spPr>
      </p:pic>
      <p:sp>
        <p:nvSpPr>
          <p:cNvPr id="7" name="文本框 6">
            <a:extLst>
              <a:ext uri="{FF2B5EF4-FFF2-40B4-BE49-F238E27FC236}">
                <a16:creationId xmlns:a16="http://schemas.microsoft.com/office/drawing/2014/main" id="{63F86770-409E-4A91-9A9E-54F673BA007B}"/>
              </a:ext>
            </a:extLst>
          </p:cNvPr>
          <p:cNvSpPr txBox="1"/>
          <p:nvPr/>
        </p:nvSpPr>
        <p:spPr>
          <a:xfrm>
            <a:off x="5124450" y="609515"/>
            <a:ext cx="4124325" cy="1754326"/>
          </a:xfrm>
          <a:prstGeom prst="rect">
            <a:avLst/>
          </a:prstGeom>
          <a:noFill/>
        </p:spPr>
        <p:txBody>
          <a:bodyPr wrap="square" rtlCol="0">
            <a:spAutoFit/>
          </a:bodyPr>
          <a:lstStyle/>
          <a:p>
            <a:r>
              <a:rPr lang="zh-CN" altLang="en-US" dirty="0"/>
              <a:t>是否可以理解为每个点的概率密度函数呈现高斯分布，然后这个</a:t>
            </a:r>
            <a:r>
              <a:rPr lang="en-US" altLang="zh-CN" dirty="0"/>
              <a:t>σ</a:t>
            </a:r>
            <a:r>
              <a:rPr lang="zh-CN" altLang="en-US" dirty="0"/>
              <a:t>是这个分布中的参数，每个点对应的都不一样，有的点离最佳参数近所以概率大，所以这个</a:t>
            </a:r>
            <a:r>
              <a:rPr lang="en-US" altLang="zh-CN" dirty="0"/>
              <a:t>σ</a:t>
            </a:r>
            <a:r>
              <a:rPr lang="zh-CN" altLang="en-US" dirty="0"/>
              <a:t>和概率密度函数相关，似然函数就是把这些点的概率结合起来，全局考虑。</a:t>
            </a:r>
          </a:p>
        </p:txBody>
      </p:sp>
    </p:spTree>
    <p:extLst>
      <p:ext uri="{BB962C8B-B14F-4D97-AF65-F5344CB8AC3E}">
        <p14:creationId xmlns:p14="http://schemas.microsoft.com/office/powerpoint/2010/main" val="3140141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374A523-0A2A-41A7-9ED4-AB606CFFEFB4}"/>
              </a:ext>
            </a:extLst>
          </p:cNvPr>
          <p:cNvPicPr>
            <a:picLocks noChangeAspect="1"/>
          </p:cNvPicPr>
          <p:nvPr/>
        </p:nvPicPr>
        <p:blipFill>
          <a:blip r:embed="rId2"/>
          <a:stretch>
            <a:fillRect/>
          </a:stretch>
        </p:blipFill>
        <p:spPr>
          <a:xfrm>
            <a:off x="528309" y="1328666"/>
            <a:ext cx="4696480" cy="1019317"/>
          </a:xfrm>
          <a:prstGeom prst="rect">
            <a:avLst/>
          </a:prstGeom>
        </p:spPr>
      </p:pic>
      <p:sp>
        <p:nvSpPr>
          <p:cNvPr id="4" name="文本框 3">
            <a:extLst>
              <a:ext uri="{FF2B5EF4-FFF2-40B4-BE49-F238E27FC236}">
                <a16:creationId xmlns:a16="http://schemas.microsoft.com/office/drawing/2014/main" id="{5E008821-373B-4E11-A384-C6A42AD6392C}"/>
              </a:ext>
            </a:extLst>
          </p:cNvPr>
          <p:cNvSpPr txBox="1"/>
          <p:nvPr/>
        </p:nvSpPr>
        <p:spPr>
          <a:xfrm>
            <a:off x="528309" y="723900"/>
            <a:ext cx="10434966" cy="646331"/>
          </a:xfrm>
          <a:prstGeom prst="rect">
            <a:avLst/>
          </a:prstGeom>
          <a:noFill/>
        </p:spPr>
        <p:txBody>
          <a:bodyPr wrap="square" rtlCol="0">
            <a:spAutoFit/>
          </a:bodyPr>
          <a:lstStyle/>
          <a:p>
            <a:r>
              <a:rPr lang="zh-CN" altLang="en-US" dirty="0"/>
              <a:t>二项分布：当 </a:t>
            </a:r>
            <a:r>
              <a:rPr lang="en-US" altLang="zh-CN" dirty="0"/>
              <a:t>p </a:t>
            </a:r>
            <a:r>
              <a:rPr lang="zh-CN" altLang="en-US" dirty="0"/>
              <a:t>很小的时候，二项分布可以近似为泊松分布。如果 </a:t>
            </a:r>
            <a:r>
              <a:rPr lang="en-US" altLang="zh-CN" dirty="0"/>
              <a:t>N </a:t>
            </a:r>
            <a:r>
              <a:rPr lang="zh-CN" altLang="en-US" dirty="0"/>
              <a:t>很大且 </a:t>
            </a:r>
            <a:r>
              <a:rPr lang="en-US" altLang="zh-CN" dirty="0"/>
              <a:t>p </a:t>
            </a:r>
            <a:r>
              <a:rPr lang="zh-CN" altLang="en-US" dirty="0"/>
              <a:t>不小时，分布可以近似为 </a:t>
            </a:r>
            <a:r>
              <a:rPr lang="en-US" altLang="zh-CN" dirty="0"/>
              <a:t>Gaussian </a:t>
            </a:r>
            <a:r>
              <a:rPr lang="zh-CN" altLang="en-US" dirty="0"/>
              <a:t>分布。柯西分布没有方差。</a:t>
            </a:r>
          </a:p>
        </p:txBody>
      </p:sp>
      <p:pic>
        <p:nvPicPr>
          <p:cNvPr id="6" name="图片 5">
            <a:extLst>
              <a:ext uri="{FF2B5EF4-FFF2-40B4-BE49-F238E27FC236}">
                <a16:creationId xmlns:a16="http://schemas.microsoft.com/office/drawing/2014/main" id="{828D8D9B-D9F8-4382-8B2C-6C864EFC693B}"/>
              </a:ext>
            </a:extLst>
          </p:cNvPr>
          <p:cNvPicPr>
            <a:picLocks noChangeAspect="1"/>
          </p:cNvPicPr>
          <p:nvPr/>
        </p:nvPicPr>
        <p:blipFill>
          <a:blip r:embed="rId3"/>
          <a:stretch>
            <a:fillRect/>
          </a:stretch>
        </p:blipFill>
        <p:spPr>
          <a:xfrm>
            <a:off x="401761" y="2871627"/>
            <a:ext cx="3620005" cy="2295845"/>
          </a:xfrm>
          <a:prstGeom prst="rect">
            <a:avLst/>
          </a:prstGeom>
        </p:spPr>
      </p:pic>
      <p:pic>
        <p:nvPicPr>
          <p:cNvPr id="10" name="图片 9">
            <a:extLst>
              <a:ext uri="{FF2B5EF4-FFF2-40B4-BE49-F238E27FC236}">
                <a16:creationId xmlns:a16="http://schemas.microsoft.com/office/drawing/2014/main" id="{1653AFB4-C870-4AC7-AEE8-ADEF7AB6CC9D}"/>
              </a:ext>
            </a:extLst>
          </p:cNvPr>
          <p:cNvPicPr>
            <a:picLocks noChangeAspect="1"/>
          </p:cNvPicPr>
          <p:nvPr/>
        </p:nvPicPr>
        <p:blipFill>
          <a:blip r:embed="rId4"/>
          <a:stretch>
            <a:fillRect/>
          </a:stretch>
        </p:blipFill>
        <p:spPr>
          <a:xfrm>
            <a:off x="3974385" y="3798460"/>
            <a:ext cx="1171739" cy="476316"/>
          </a:xfrm>
          <a:prstGeom prst="rect">
            <a:avLst/>
          </a:prstGeom>
        </p:spPr>
      </p:pic>
      <p:pic>
        <p:nvPicPr>
          <p:cNvPr id="12" name="图片 11">
            <a:extLst>
              <a:ext uri="{FF2B5EF4-FFF2-40B4-BE49-F238E27FC236}">
                <a16:creationId xmlns:a16="http://schemas.microsoft.com/office/drawing/2014/main" id="{D9B4BB1A-5973-40D9-B44C-636626956D1E}"/>
              </a:ext>
            </a:extLst>
          </p:cNvPr>
          <p:cNvPicPr>
            <a:picLocks noChangeAspect="1"/>
          </p:cNvPicPr>
          <p:nvPr/>
        </p:nvPicPr>
        <p:blipFill>
          <a:blip r:embed="rId5"/>
          <a:stretch>
            <a:fillRect/>
          </a:stretch>
        </p:blipFill>
        <p:spPr>
          <a:xfrm>
            <a:off x="5224789" y="1609692"/>
            <a:ext cx="2467319" cy="457264"/>
          </a:xfrm>
          <a:prstGeom prst="rect">
            <a:avLst/>
          </a:prstGeom>
        </p:spPr>
      </p:pic>
      <p:pic>
        <p:nvPicPr>
          <p:cNvPr id="14" name="图片 13">
            <a:extLst>
              <a:ext uri="{FF2B5EF4-FFF2-40B4-BE49-F238E27FC236}">
                <a16:creationId xmlns:a16="http://schemas.microsoft.com/office/drawing/2014/main" id="{F0861547-2BF5-4CD8-B15F-2030A25CF9EC}"/>
              </a:ext>
            </a:extLst>
          </p:cNvPr>
          <p:cNvPicPr>
            <a:picLocks noChangeAspect="1"/>
          </p:cNvPicPr>
          <p:nvPr/>
        </p:nvPicPr>
        <p:blipFill>
          <a:blip r:embed="rId6"/>
          <a:stretch>
            <a:fillRect/>
          </a:stretch>
        </p:blipFill>
        <p:spPr>
          <a:xfrm>
            <a:off x="5224789" y="2871627"/>
            <a:ext cx="5246058" cy="1251179"/>
          </a:xfrm>
          <a:prstGeom prst="rect">
            <a:avLst/>
          </a:prstGeom>
        </p:spPr>
      </p:pic>
      <p:pic>
        <p:nvPicPr>
          <p:cNvPr id="16" name="图片 15">
            <a:extLst>
              <a:ext uri="{FF2B5EF4-FFF2-40B4-BE49-F238E27FC236}">
                <a16:creationId xmlns:a16="http://schemas.microsoft.com/office/drawing/2014/main" id="{D4BB1771-14E4-4E22-A813-BFCB2F83B54B}"/>
              </a:ext>
            </a:extLst>
          </p:cNvPr>
          <p:cNvPicPr>
            <a:picLocks noChangeAspect="1"/>
          </p:cNvPicPr>
          <p:nvPr/>
        </p:nvPicPr>
        <p:blipFill>
          <a:blip r:embed="rId7"/>
          <a:stretch>
            <a:fillRect/>
          </a:stretch>
        </p:blipFill>
        <p:spPr>
          <a:xfrm>
            <a:off x="5224789" y="4122806"/>
            <a:ext cx="3286584" cy="1371791"/>
          </a:xfrm>
          <a:prstGeom prst="rect">
            <a:avLst/>
          </a:prstGeom>
        </p:spPr>
      </p:pic>
    </p:spTree>
    <p:extLst>
      <p:ext uri="{BB962C8B-B14F-4D97-AF65-F5344CB8AC3E}">
        <p14:creationId xmlns:p14="http://schemas.microsoft.com/office/powerpoint/2010/main" val="1092901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F80327E-AB6F-466E-9648-ED2BE66242AD}"/>
              </a:ext>
            </a:extLst>
          </p:cNvPr>
          <p:cNvSpPr txBox="1"/>
          <p:nvPr/>
        </p:nvSpPr>
        <p:spPr>
          <a:xfrm>
            <a:off x="647700" y="777359"/>
            <a:ext cx="6096000" cy="369332"/>
          </a:xfrm>
          <a:prstGeom prst="rect">
            <a:avLst/>
          </a:prstGeom>
          <a:noFill/>
        </p:spPr>
        <p:txBody>
          <a:bodyPr wrap="square">
            <a:spAutoFit/>
          </a:bodyPr>
          <a:lstStyle/>
          <a:p>
            <a:r>
              <a:rPr lang="zh-CN" altLang="en-US" dirty="0"/>
              <a:t>未分</a:t>
            </a:r>
            <a:r>
              <a:rPr lang="en-US" altLang="zh-CN" dirty="0"/>
              <a:t>bin</a:t>
            </a:r>
            <a:r>
              <a:rPr lang="zh-CN" altLang="en-US" dirty="0"/>
              <a:t>极大似然估计：拟合过程的分数</a:t>
            </a:r>
          </a:p>
        </p:txBody>
      </p:sp>
      <p:pic>
        <p:nvPicPr>
          <p:cNvPr id="5" name="图片 4">
            <a:extLst>
              <a:ext uri="{FF2B5EF4-FFF2-40B4-BE49-F238E27FC236}">
                <a16:creationId xmlns:a16="http://schemas.microsoft.com/office/drawing/2014/main" id="{8B12E15F-8AEA-414A-8D86-345439586DBD}"/>
              </a:ext>
            </a:extLst>
          </p:cNvPr>
          <p:cNvPicPr>
            <a:picLocks noChangeAspect="1"/>
          </p:cNvPicPr>
          <p:nvPr/>
        </p:nvPicPr>
        <p:blipFill>
          <a:blip r:embed="rId2"/>
          <a:stretch>
            <a:fillRect/>
          </a:stretch>
        </p:blipFill>
        <p:spPr>
          <a:xfrm>
            <a:off x="647700" y="1362004"/>
            <a:ext cx="5391902" cy="1009791"/>
          </a:xfrm>
          <a:prstGeom prst="rect">
            <a:avLst/>
          </a:prstGeom>
        </p:spPr>
      </p:pic>
      <p:pic>
        <p:nvPicPr>
          <p:cNvPr id="7" name="图片 6">
            <a:extLst>
              <a:ext uri="{FF2B5EF4-FFF2-40B4-BE49-F238E27FC236}">
                <a16:creationId xmlns:a16="http://schemas.microsoft.com/office/drawing/2014/main" id="{E6CD6811-5C62-4BA6-A5D3-4D2B1CA57756}"/>
              </a:ext>
            </a:extLst>
          </p:cNvPr>
          <p:cNvPicPr>
            <a:picLocks noChangeAspect="1"/>
          </p:cNvPicPr>
          <p:nvPr/>
        </p:nvPicPr>
        <p:blipFill>
          <a:blip r:embed="rId3"/>
          <a:stretch>
            <a:fillRect/>
          </a:stretch>
        </p:blipFill>
        <p:spPr>
          <a:xfrm>
            <a:off x="647700" y="2470749"/>
            <a:ext cx="5391902" cy="3401847"/>
          </a:xfrm>
          <a:prstGeom prst="rect">
            <a:avLst/>
          </a:prstGeom>
        </p:spPr>
      </p:pic>
    </p:spTree>
    <p:extLst>
      <p:ext uri="{BB962C8B-B14F-4D97-AF65-F5344CB8AC3E}">
        <p14:creationId xmlns:p14="http://schemas.microsoft.com/office/powerpoint/2010/main" val="1649213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DCCD3A1-CAC3-4005-BC81-06C0C8F24731}"/>
              </a:ext>
            </a:extLst>
          </p:cNvPr>
          <p:cNvPicPr>
            <a:picLocks noChangeAspect="1"/>
          </p:cNvPicPr>
          <p:nvPr/>
        </p:nvPicPr>
        <p:blipFill>
          <a:blip r:embed="rId2"/>
          <a:stretch>
            <a:fillRect/>
          </a:stretch>
        </p:blipFill>
        <p:spPr>
          <a:xfrm>
            <a:off x="351728" y="167359"/>
            <a:ext cx="7868347" cy="5248067"/>
          </a:xfrm>
          <a:prstGeom prst="rect">
            <a:avLst/>
          </a:prstGeom>
        </p:spPr>
      </p:pic>
      <p:sp>
        <p:nvSpPr>
          <p:cNvPr id="6" name="文本框 5">
            <a:extLst>
              <a:ext uri="{FF2B5EF4-FFF2-40B4-BE49-F238E27FC236}">
                <a16:creationId xmlns:a16="http://schemas.microsoft.com/office/drawing/2014/main" id="{E72C5827-41C5-4913-ACA9-B8D77CB097E5}"/>
              </a:ext>
            </a:extLst>
          </p:cNvPr>
          <p:cNvSpPr txBox="1"/>
          <p:nvPr/>
        </p:nvSpPr>
        <p:spPr>
          <a:xfrm>
            <a:off x="351728" y="5625584"/>
            <a:ext cx="4572000" cy="369332"/>
          </a:xfrm>
          <a:prstGeom prst="rect">
            <a:avLst/>
          </a:prstGeom>
          <a:noFill/>
        </p:spPr>
        <p:txBody>
          <a:bodyPr wrap="square" rtlCol="0">
            <a:spAutoFit/>
          </a:bodyPr>
          <a:lstStyle/>
          <a:p>
            <a:r>
              <a:rPr lang="zh-CN" altLang="en-US" dirty="0"/>
              <a:t>加了一个观测和预期的先验泊松。</a:t>
            </a:r>
          </a:p>
        </p:txBody>
      </p:sp>
    </p:spTree>
    <p:extLst>
      <p:ext uri="{BB962C8B-B14F-4D97-AF65-F5344CB8AC3E}">
        <p14:creationId xmlns:p14="http://schemas.microsoft.com/office/powerpoint/2010/main" val="2795143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445400B-7F96-448D-BFB3-5B6FC4146BC4}"/>
              </a:ext>
            </a:extLst>
          </p:cNvPr>
          <p:cNvSpPr txBox="1"/>
          <p:nvPr/>
        </p:nvSpPr>
        <p:spPr>
          <a:xfrm>
            <a:off x="774238" y="310634"/>
            <a:ext cx="6096000" cy="369332"/>
          </a:xfrm>
          <a:prstGeom prst="rect">
            <a:avLst/>
          </a:prstGeom>
          <a:noFill/>
        </p:spPr>
        <p:txBody>
          <a:bodyPr wrap="square">
            <a:spAutoFit/>
          </a:bodyPr>
          <a:lstStyle/>
          <a:p>
            <a:r>
              <a:rPr lang="zh-CN" altLang="en-US" dirty="0"/>
              <a:t>分</a:t>
            </a:r>
            <a:r>
              <a:rPr lang="en-US" altLang="zh-CN" dirty="0"/>
              <a:t>bin</a:t>
            </a:r>
            <a:r>
              <a:rPr lang="zh-CN" altLang="en-US" dirty="0"/>
              <a:t>的最大似然拟合</a:t>
            </a:r>
          </a:p>
        </p:txBody>
      </p:sp>
      <p:pic>
        <p:nvPicPr>
          <p:cNvPr id="5" name="图片 4">
            <a:extLst>
              <a:ext uri="{FF2B5EF4-FFF2-40B4-BE49-F238E27FC236}">
                <a16:creationId xmlns:a16="http://schemas.microsoft.com/office/drawing/2014/main" id="{4EF0EA25-03E8-4064-99AA-9456E3E0F1B3}"/>
              </a:ext>
            </a:extLst>
          </p:cNvPr>
          <p:cNvPicPr>
            <a:picLocks noChangeAspect="1"/>
          </p:cNvPicPr>
          <p:nvPr/>
        </p:nvPicPr>
        <p:blipFill>
          <a:blip r:embed="rId2"/>
          <a:stretch>
            <a:fillRect/>
          </a:stretch>
        </p:blipFill>
        <p:spPr>
          <a:xfrm>
            <a:off x="774238" y="819150"/>
            <a:ext cx="5271424" cy="5657850"/>
          </a:xfrm>
          <a:prstGeom prst="rect">
            <a:avLst/>
          </a:prstGeom>
        </p:spPr>
      </p:pic>
      <p:sp>
        <p:nvSpPr>
          <p:cNvPr id="6" name="文本框 5">
            <a:extLst>
              <a:ext uri="{FF2B5EF4-FFF2-40B4-BE49-F238E27FC236}">
                <a16:creationId xmlns:a16="http://schemas.microsoft.com/office/drawing/2014/main" id="{ACC40A8E-0313-4DE3-AA92-B0EC429DC749}"/>
              </a:ext>
            </a:extLst>
          </p:cNvPr>
          <p:cNvSpPr txBox="1"/>
          <p:nvPr/>
        </p:nvSpPr>
        <p:spPr>
          <a:xfrm>
            <a:off x="6429374" y="864632"/>
            <a:ext cx="4988388" cy="1754326"/>
          </a:xfrm>
          <a:prstGeom prst="rect">
            <a:avLst/>
          </a:prstGeom>
          <a:noFill/>
        </p:spPr>
        <p:txBody>
          <a:bodyPr wrap="square" rtlCol="0">
            <a:spAutoFit/>
          </a:bodyPr>
          <a:lstStyle/>
          <a:p>
            <a:r>
              <a:rPr lang="zh-CN" altLang="en-US" dirty="0"/>
              <a:t>核心就是分</a:t>
            </a:r>
            <a:r>
              <a:rPr lang="en-US" altLang="zh-CN" dirty="0"/>
              <a:t>bin</a:t>
            </a:r>
            <a:r>
              <a:rPr lang="zh-CN" altLang="en-US" dirty="0"/>
              <a:t>用</a:t>
            </a:r>
            <a:r>
              <a:rPr lang="en-US" altLang="zh-CN" dirty="0" err="1"/>
              <a:t>LogL</a:t>
            </a:r>
            <a:r>
              <a:rPr lang="zh-CN" altLang="en-US" dirty="0"/>
              <a:t>时对</a:t>
            </a:r>
            <a:r>
              <a:rPr lang="en-US" altLang="zh-CN" dirty="0"/>
              <a:t>bin</a:t>
            </a:r>
            <a:r>
              <a:rPr lang="zh-CN" altLang="en-US" dirty="0"/>
              <a:t>组合用的是</a:t>
            </a:r>
            <a:r>
              <a:rPr lang="zh-CN" altLang="en-US" dirty="0">
                <a:solidFill>
                  <a:srgbClr val="FF0000"/>
                </a:solidFill>
              </a:rPr>
              <a:t>多项式形式</a:t>
            </a:r>
            <a:r>
              <a:rPr lang="en-US" altLang="zh-CN" dirty="0" err="1"/>
              <a:t>P_i</a:t>
            </a:r>
            <a:r>
              <a:rPr lang="zh-CN" altLang="en-US" dirty="0"/>
              <a:t>，但是对于单个</a:t>
            </a:r>
            <a:r>
              <a:rPr lang="en-US" altLang="zh-CN" dirty="0"/>
              <a:t>bin</a:t>
            </a:r>
            <a:r>
              <a:rPr lang="zh-CN" altLang="en-US" dirty="0"/>
              <a:t>内统计</a:t>
            </a:r>
            <a:r>
              <a:rPr lang="en-US" altLang="zh-CN" dirty="0" err="1"/>
              <a:t>P_i</a:t>
            </a:r>
            <a:r>
              <a:rPr lang="zh-CN" altLang="en-US" dirty="0"/>
              <a:t>用的还是对单个点的</a:t>
            </a:r>
            <a:r>
              <a:rPr lang="en-US" altLang="zh-CN" dirty="0"/>
              <a:t>f</a:t>
            </a:r>
            <a:r>
              <a:rPr lang="zh-CN" altLang="en-US" dirty="0"/>
              <a:t>，估计这里仍旧可以用高斯，如果</a:t>
            </a:r>
            <a:r>
              <a:rPr lang="en-US" altLang="zh-CN" dirty="0"/>
              <a:t>bin</a:t>
            </a:r>
            <a:r>
              <a:rPr lang="zh-CN" altLang="en-US" dirty="0"/>
              <a:t>大小足够小，通常使用概率密度函数在</a:t>
            </a:r>
            <a:r>
              <a:rPr lang="en-US" altLang="zh-CN" dirty="0"/>
              <a:t>bin</a:t>
            </a:r>
            <a:r>
              <a:rPr lang="zh-CN" altLang="en-US" dirty="0"/>
              <a:t>内是常数或线性的近似，将积分替换为在</a:t>
            </a:r>
            <a:r>
              <a:rPr lang="en-US" altLang="zh-CN" dirty="0"/>
              <a:t>bin</a:t>
            </a:r>
            <a:r>
              <a:rPr lang="zh-CN" altLang="en-US" dirty="0"/>
              <a:t>中心处评估函数</a:t>
            </a:r>
          </a:p>
        </p:txBody>
      </p:sp>
    </p:spTree>
    <p:extLst>
      <p:ext uri="{BB962C8B-B14F-4D97-AF65-F5344CB8AC3E}">
        <p14:creationId xmlns:p14="http://schemas.microsoft.com/office/powerpoint/2010/main" val="820171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BE23817-978C-487D-BCE4-D50784C2B087}"/>
              </a:ext>
            </a:extLst>
          </p:cNvPr>
          <p:cNvPicPr>
            <a:picLocks noChangeAspect="1"/>
          </p:cNvPicPr>
          <p:nvPr/>
        </p:nvPicPr>
        <p:blipFill>
          <a:blip r:embed="rId2"/>
          <a:stretch>
            <a:fillRect/>
          </a:stretch>
        </p:blipFill>
        <p:spPr>
          <a:xfrm>
            <a:off x="404116" y="156841"/>
            <a:ext cx="9974067" cy="4601217"/>
          </a:xfrm>
          <a:prstGeom prst="rect">
            <a:avLst/>
          </a:prstGeom>
        </p:spPr>
      </p:pic>
      <p:sp>
        <p:nvSpPr>
          <p:cNvPr id="4" name="文本框 3">
            <a:extLst>
              <a:ext uri="{FF2B5EF4-FFF2-40B4-BE49-F238E27FC236}">
                <a16:creationId xmlns:a16="http://schemas.microsoft.com/office/drawing/2014/main" id="{FD959C51-AF2F-41AB-BB0A-F8197FA854AA}"/>
              </a:ext>
            </a:extLst>
          </p:cNvPr>
          <p:cNvSpPr txBox="1"/>
          <p:nvPr/>
        </p:nvSpPr>
        <p:spPr>
          <a:xfrm>
            <a:off x="404116" y="4991100"/>
            <a:ext cx="8825609" cy="646331"/>
          </a:xfrm>
          <a:prstGeom prst="rect">
            <a:avLst/>
          </a:prstGeom>
          <a:noFill/>
        </p:spPr>
        <p:txBody>
          <a:bodyPr wrap="square" rtlCol="0">
            <a:spAutoFit/>
          </a:bodyPr>
          <a:lstStyle/>
          <a:p>
            <a:r>
              <a:rPr lang="zh-CN" altLang="en-US" dirty="0"/>
              <a:t>扩展似然情况下，观测</a:t>
            </a:r>
            <a:r>
              <a:rPr lang="en-US" altLang="zh-CN" dirty="0"/>
              <a:t>N</a:t>
            </a:r>
            <a:r>
              <a:rPr lang="zh-CN" altLang="en-US" dirty="0"/>
              <a:t>个，预期</a:t>
            </a:r>
            <a:r>
              <a:rPr lang="el-GR" altLang="zh-CN" dirty="0"/>
              <a:t>ν</a:t>
            </a:r>
            <a:r>
              <a:rPr lang="zh-CN" altLang="en-US" dirty="0"/>
              <a:t>个，也就是两者不一致的情况会乘以一个泊松项，在分</a:t>
            </a:r>
            <a:r>
              <a:rPr lang="en-US" altLang="zh-CN" dirty="0"/>
              <a:t>bin</a:t>
            </a:r>
            <a:r>
              <a:rPr lang="zh-CN" altLang="en-US" dirty="0"/>
              <a:t>情况下也是这样，只是把这个观测和期待定义在了每个</a:t>
            </a:r>
            <a:r>
              <a:rPr lang="en-US" altLang="zh-CN" dirty="0"/>
              <a:t>bin</a:t>
            </a:r>
            <a:r>
              <a:rPr lang="zh-CN" altLang="en-US" dirty="0"/>
              <a:t>上面。</a:t>
            </a:r>
          </a:p>
        </p:txBody>
      </p:sp>
    </p:spTree>
    <p:extLst>
      <p:ext uri="{BB962C8B-B14F-4D97-AF65-F5344CB8AC3E}">
        <p14:creationId xmlns:p14="http://schemas.microsoft.com/office/powerpoint/2010/main" val="4013610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5AF898-5C79-4F27-9E01-181C8C9BAF48}"/>
              </a:ext>
            </a:extLst>
          </p:cNvPr>
          <p:cNvPicPr>
            <a:picLocks noChangeAspect="1"/>
          </p:cNvPicPr>
          <p:nvPr/>
        </p:nvPicPr>
        <p:blipFill>
          <a:blip r:embed="rId2"/>
          <a:stretch>
            <a:fillRect/>
          </a:stretch>
        </p:blipFill>
        <p:spPr>
          <a:xfrm>
            <a:off x="789878" y="294293"/>
            <a:ext cx="8535097" cy="4682901"/>
          </a:xfrm>
          <a:prstGeom prst="rect">
            <a:avLst/>
          </a:prstGeom>
        </p:spPr>
      </p:pic>
      <p:sp>
        <p:nvSpPr>
          <p:cNvPr id="4" name="文本框 3">
            <a:extLst>
              <a:ext uri="{FF2B5EF4-FFF2-40B4-BE49-F238E27FC236}">
                <a16:creationId xmlns:a16="http://schemas.microsoft.com/office/drawing/2014/main" id="{E244E99C-0B06-4D52-850B-A1F0549D6803}"/>
              </a:ext>
            </a:extLst>
          </p:cNvPr>
          <p:cNvSpPr txBox="1"/>
          <p:nvPr/>
        </p:nvSpPr>
        <p:spPr>
          <a:xfrm>
            <a:off x="789878" y="5259943"/>
            <a:ext cx="4343400" cy="369332"/>
          </a:xfrm>
          <a:prstGeom prst="rect">
            <a:avLst/>
          </a:prstGeom>
          <a:noFill/>
        </p:spPr>
        <p:txBody>
          <a:bodyPr wrap="square" rtlCol="0">
            <a:spAutoFit/>
          </a:bodyPr>
          <a:lstStyle/>
          <a:p>
            <a:r>
              <a:rPr lang="zh-CN" altLang="en-US" dirty="0"/>
              <a:t>分</a:t>
            </a:r>
            <a:r>
              <a:rPr lang="en-US" altLang="zh-CN" dirty="0"/>
              <a:t>bin</a:t>
            </a:r>
            <a:r>
              <a:rPr lang="zh-CN" altLang="en-US" dirty="0"/>
              <a:t>的最小开方拟合</a:t>
            </a:r>
          </a:p>
        </p:txBody>
      </p:sp>
    </p:spTree>
    <p:extLst>
      <p:ext uri="{BB962C8B-B14F-4D97-AF65-F5344CB8AC3E}">
        <p14:creationId xmlns:p14="http://schemas.microsoft.com/office/powerpoint/2010/main" val="3090025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35B8314-6BCE-4BCD-A559-F7425D3D1C1B}"/>
              </a:ext>
            </a:extLst>
          </p:cNvPr>
          <p:cNvPicPr>
            <a:picLocks noChangeAspect="1"/>
          </p:cNvPicPr>
          <p:nvPr/>
        </p:nvPicPr>
        <p:blipFill>
          <a:blip r:embed="rId2"/>
          <a:stretch>
            <a:fillRect/>
          </a:stretch>
        </p:blipFill>
        <p:spPr>
          <a:xfrm>
            <a:off x="381650" y="176269"/>
            <a:ext cx="5419076" cy="3681355"/>
          </a:xfrm>
          <a:prstGeom prst="rect">
            <a:avLst/>
          </a:prstGeom>
        </p:spPr>
      </p:pic>
      <p:sp>
        <p:nvSpPr>
          <p:cNvPr id="4" name="文本框 3">
            <a:extLst>
              <a:ext uri="{FF2B5EF4-FFF2-40B4-BE49-F238E27FC236}">
                <a16:creationId xmlns:a16="http://schemas.microsoft.com/office/drawing/2014/main" id="{AB4CF8FE-C4C5-4E02-A279-59F55FA30F32}"/>
              </a:ext>
            </a:extLst>
          </p:cNvPr>
          <p:cNvSpPr txBox="1"/>
          <p:nvPr/>
        </p:nvSpPr>
        <p:spPr>
          <a:xfrm>
            <a:off x="381650" y="4067175"/>
            <a:ext cx="9525000" cy="1477328"/>
          </a:xfrm>
          <a:prstGeom prst="rect">
            <a:avLst/>
          </a:prstGeom>
          <a:noFill/>
        </p:spPr>
        <p:txBody>
          <a:bodyPr wrap="square" rtlCol="0">
            <a:spAutoFit/>
          </a:bodyPr>
          <a:lstStyle/>
          <a:p>
            <a:r>
              <a:rPr lang="en-US" altLang="zh-CN" dirty="0"/>
              <a:t>p</a:t>
            </a:r>
            <a:r>
              <a:rPr lang="zh-CN" altLang="en-US" dirty="0"/>
              <a:t>值是假设检验中的一个关键概念，它提供了反对原假设的证据度量。它量化了在假设原假设为真的情况下观察到的数据与观察到的数据一样极端或更极端的概率。在数学上，</a:t>
            </a:r>
            <a:r>
              <a:rPr lang="en-US" altLang="zh-CN" dirty="0"/>
              <a:t>p</a:t>
            </a:r>
            <a:r>
              <a:rPr lang="zh-CN" altLang="en-US" dirty="0"/>
              <a:t>值被定义为在假设原假设为真的情况下，获得至少与观察值一样极端的检验统计量的概率。</a:t>
            </a:r>
            <a:endParaRPr lang="en-US" altLang="zh-CN" dirty="0"/>
          </a:p>
          <a:p>
            <a:endParaRPr lang="en-US" altLang="zh-CN" dirty="0"/>
          </a:p>
          <a:p>
            <a:r>
              <a:rPr lang="zh-CN" altLang="en-US" dirty="0"/>
              <a:t>需要注意的是，</a:t>
            </a:r>
            <a:r>
              <a:rPr lang="en-US" altLang="zh-CN" dirty="0"/>
              <a:t>p</a:t>
            </a:r>
            <a:r>
              <a:rPr lang="zh-CN" altLang="en-US" dirty="0"/>
              <a:t>值不是原假设为真或为假的概率；相反，它评估了反对原假设的证据强度。</a:t>
            </a:r>
          </a:p>
        </p:txBody>
      </p:sp>
    </p:spTree>
    <p:extLst>
      <p:ext uri="{BB962C8B-B14F-4D97-AF65-F5344CB8AC3E}">
        <p14:creationId xmlns:p14="http://schemas.microsoft.com/office/powerpoint/2010/main" val="3540306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64FB9F9-4AFC-4473-B231-109A9A1AE754}"/>
              </a:ext>
            </a:extLst>
          </p:cNvPr>
          <p:cNvPicPr>
            <a:picLocks noChangeAspect="1"/>
          </p:cNvPicPr>
          <p:nvPr/>
        </p:nvPicPr>
        <p:blipFill>
          <a:blip r:embed="rId2"/>
          <a:stretch>
            <a:fillRect/>
          </a:stretch>
        </p:blipFill>
        <p:spPr>
          <a:xfrm>
            <a:off x="885417" y="404405"/>
            <a:ext cx="5849166" cy="5839640"/>
          </a:xfrm>
          <a:prstGeom prst="rect">
            <a:avLst/>
          </a:prstGeom>
        </p:spPr>
      </p:pic>
    </p:spTree>
    <p:extLst>
      <p:ext uri="{BB962C8B-B14F-4D97-AF65-F5344CB8AC3E}">
        <p14:creationId xmlns:p14="http://schemas.microsoft.com/office/powerpoint/2010/main" val="3136297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7EF1751-D3C9-4D38-BBAF-A3C1AAC4F4E1}"/>
              </a:ext>
            </a:extLst>
          </p:cNvPr>
          <p:cNvPicPr>
            <a:picLocks noChangeAspect="1"/>
          </p:cNvPicPr>
          <p:nvPr/>
        </p:nvPicPr>
        <p:blipFill>
          <a:blip r:embed="rId2"/>
          <a:stretch>
            <a:fillRect/>
          </a:stretch>
        </p:blipFill>
        <p:spPr>
          <a:xfrm>
            <a:off x="475657" y="342469"/>
            <a:ext cx="8497486" cy="3086531"/>
          </a:xfrm>
          <a:prstGeom prst="rect">
            <a:avLst/>
          </a:prstGeom>
        </p:spPr>
      </p:pic>
      <p:pic>
        <p:nvPicPr>
          <p:cNvPr id="5" name="图片 4">
            <a:extLst>
              <a:ext uri="{FF2B5EF4-FFF2-40B4-BE49-F238E27FC236}">
                <a16:creationId xmlns:a16="http://schemas.microsoft.com/office/drawing/2014/main" id="{AF36995C-AC2E-498D-BCF0-CFAED896F512}"/>
              </a:ext>
            </a:extLst>
          </p:cNvPr>
          <p:cNvPicPr>
            <a:picLocks noChangeAspect="1"/>
          </p:cNvPicPr>
          <p:nvPr/>
        </p:nvPicPr>
        <p:blipFill>
          <a:blip r:embed="rId3"/>
          <a:stretch>
            <a:fillRect/>
          </a:stretch>
        </p:blipFill>
        <p:spPr>
          <a:xfrm>
            <a:off x="475657" y="3429000"/>
            <a:ext cx="8497486" cy="3183252"/>
          </a:xfrm>
          <a:prstGeom prst="rect">
            <a:avLst/>
          </a:prstGeom>
        </p:spPr>
      </p:pic>
    </p:spTree>
    <p:extLst>
      <p:ext uri="{BB962C8B-B14F-4D97-AF65-F5344CB8AC3E}">
        <p14:creationId xmlns:p14="http://schemas.microsoft.com/office/powerpoint/2010/main" val="1792617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C344A27-2483-415F-AFE6-AB878EDB4B43}"/>
              </a:ext>
            </a:extLst>
          </p:cNvPr>
          <p:cNvPicPr>
            <a:picLocks noChangeAspect="1"/>
          </p:cNvPicPr>
          <p:nvPr/>
        </p:nvPicPr>
        <p:blipFill>
          <a:blip r:embed="rId2"/>
          <a:stretch>
            <a:fillRect/>
          </a:stretch>
        </p:blipFill>
        <p:spPr>
          <a:xfrm>
            <a:off x="628650" y="238125"/>
            <a:ext cx="9076021" cy="4960634"/>
          </a:xfrm>
          <a:prstGeom prst="rect">
            <a:avLst/>
          </a:prstGeom>
        </p:spPr>
      </p:pic>
      <p:sp>
        <p:nvSpPr>
          <p:cNvPr id="4" name="文本框 3">
            <a:extLst>
              <a:ext uri="{FF2B5EF4-FFF2-40B4-BE49-F238E27FC236}">
                <a16:creationId xmlns:a16="http://schemas.microsoft.com/office/drawing/2014/main" id="{5CAED5EF-F998-4D22-91C0-56664EFDE909}"/>
              </a:ext>
            </a:extLst>
          </p:cNvPr>
          <p:cNvSpPr txBox="1"/>
          <p:nvPr/>
        </p:nvSpPr>
        <p:spPr>
          <a:xfrm>
            <a:off x="628649" y="5305425"/>
            <a:ext cx="9076021" cy="646331"/>
          </a:xfrm>
          <a:prstGeom prst="rect">
            <a:avLst/>
          </a:prstGeom>
          <a:noFill/>
        </p:spPr>
        <p:txBody>
          <a:bodyPr wrap="square" rtlCol="0">
            <a:spAutoFit/>
          </a:bodyPr>
          <a:lstStyle/>
          <a:p>
            <a:r>
              <a:rPr lang="en-US" altLang="zh-CN" dirty="0" err="1"/>
              <a:t>Σp</a:t>
            </a:r>
            <a:r>
              <a:rPr lang="en-US" altLang="zh-CN" dirty="0"/>
              <a:t>(</a:t>
            </a:r>
            <a:r>
              <a:rPr lang="en-US" altLang="zh-CN" dirty="0" err="1"/>
              <a:t>H_i|D,I</a:t>
            </a:r>
            <a:r>
              <a:rPr lang="en-US" altLang="zh-CN" dirty="0"/>
              <a:t>)p(D|I)=</a:t>
            </a:r>
            <a:r>
              <a:rPr lang="en-US" altLang="zh-CN" dirty="0" err="1"/>
              <a:t>Σp</a:t>
            </a:r>
            <a:r>
              <a:rPr lang="en-US" altLang="zh-CN" dirty="0"/>
              <a:t>(</a:t>
            </a:r>
            <a:r>
              <a:rPr lang="en-US" altLang="zh-CN" dirty="0" err="1"/>
              <a:t>H_i|I</a:t>
            </a:r>
            <a:r>
              <a:rPr lang="en-US" altLang="zh-CN" dirty="0"/>
              <a:t>)p(</a:t>
            </a:r>
            <a:r>
              <a:rPr lang="en-US" altLang="zh-CN" dirty="0" err="1"/>
              <a:t>D|H_i,I</a:t>
            </a:r>
            <a:r>
              <a:rPr lang="en-US" altLang="zh-CN" dirty="0"/>
              <a:t>),</a:t>
            </a:r>
            <a:r>
              <a:rPr lang="zh-CN" altLang="en-US" dirty="0"/>
              <a:t>我们观察发现第一部分归一化为</a:t>
            </a:r>
            <a:r>
              <a:rPr lang="en-US" altLang="zh-CN" dirty="0"/>
              <a:t>1</a:t>
            </a:r>
            <a:r>
              <a:rPr lang="zh-CN" altLang="en-US" dirty="0"/>
              <a:t>即可，也正好和</a:t>
            </a:r>
            <a:r>
              <a:rPr lang="en-US" altLang="zh-CN" dirty="0"/>
              <a:t>1.6</a:t>
            </a:r>
            <a:r>
              <a:rPr lang="zh-CN" altLang="en-US" dirty="0"/>
              <a:t>式对应上来，让后验概率归一为</a:t>
            </a:r>
            <a:r>
              <a:rPr lang="en-US" altLang="zh-CN" dirty="0"/>
              <a:t>1.</a:t>
            </a:r>
            <a:endParaRPr lang="zh-CN" altLang="en-US" dirty="0"/>
          </a:p>
        </p:txBody>
      </p:sp>
      <p:sp>
        <p:nvSpPr>
          <p:cNvPr id="5" name="文本框 4">
            <a:extLst>
              <a:ext uri="{FF2B5EF4-FFF2-40B4-BE49-F238E27FC236}">
                <a16:creationId xmlns:a16="http://schemas.microsoft.com/office/drawing/2014/main" id="{1E5DA2B8-CA0E-4026-B570-4F807EEE12D7}"/>
              </a:ext>
            </a:extLst>
          </p:cNvPr>
          <p:cNvSpPr txBox="1"/>
          <p:nvPr/>
        </p:nvSpPr>
        <p:spPr>
          <a:xfrm>
            <a:off x="542923" y="5951756"/>
            <a:ext cx="11563351" cy="369332"/>
          </a:xfrm>
          <a:prstGeom prst="rect">
            <a:avLst/>
          </a:prstGeom>
          <a:noFill/>
        </p:spPr>
        <p:txBody>
          <a:bodyPr wrap="square" rtlCol="0">
            <a:spAutoFit/>
          </a:bodyPr>
          <a:lstStyle/>
          <a:p>
            <a:r>
              <a:rPr lang="zh-CN" altLang="en-US" dirty="0"/>
              <a:t>信息更新时，后验会成为新的先验得到继承迭代，看</a:t>
            </a:r>
            <a:r>
              <a:rPr lang="en-US" altLang="zh-CN" dirty="0"/>
              <a:t>1.6</a:t>
            </a:r>
            <a:r>
              <a:rPr lang="zh-CN" altLang="en-US" dirty="0"/>
              <a:t>式中就是</a:t>
            </a:r>
            <a:r>
              <a:rPr lang="en-US" altLang="zh-CN" dirty="0"/>
              <a:t>p(H_i|I_i+1)=p(</a:t>
            </a:r>
            <a:r>
              <a:rPr lang="en-US" altLang="zh-CN" dirty="0" err="1"/>
              <a:t>H_i|D,I_i</a:t>
            </a:r>
            <a:r>
              <a:rPr lang="en-US" altLang="zh-CN" dirty="0"/>
              <a:t>),</a:t>
            </a:r>
            <a:r>
              <a:rPr lang="zh-CN" altLang="en-US" dirty="0"/>
              <a:t>不断赋值迭代的过程</a:t>
            </a:r>
          </a:p>
        </p:txBody>
      </p:sp>
    </p:spTree>
    <p:extLst>
      <p:ext uri="{BB962C8B-B14F-4D97-AF65-F5344CB8AC3E}">
        <p14:creationId xmlns:p14="http://schemas.microsoft.com/office/powerpoint/2010/main" val="880769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8D2CB1C-26B1-4F8E-8253-DDAB16BF5A8A}"/>
              </a:ext>
            </a:extLst>
          </p:cNvPr>
          <p:cNvSpPr txBox="1"/>
          <p:nvPr/>
        </p:nvSpPr>
        <p:spPr>
          <a:xfrm>
            <a:off x="638174" y="500360"/>
            <a:ext cx="10163175" cy="1477328"/>
          </a:xfrm>
          <a:prstGeom prst="rect">
            <a:avLst/>
          </a:prstGeom>
          <a:noFill/>
        </p:spPr>
        <p:txBody>
          <a:bodyPr wrap="square">
            <a:spAutoFit/>
          </a:bodyPr>
          <a:lstStyle/>
          <a:p>
            <a:r>
              <a:rPr lang="zh-CN" altLang="en-US" dirty="0"/>
              <a:t>在所有的贝叶斯推断问题中，我们都是以相同的方式进行。我们首先将我们的先验知识编码为先验概率分布 </a:t>
            </a:r>
            <a:r>
              <a:rPr lang="en-US" altLang="zh-CN" dirty="0"/>
              <a:t>p(H₀|I)</a:t>
            </a:r>
            <a:r>
              <a:rPr lang="zh-CN" altLang="en-US" dirty="0"/>
              <a:t>（在这种情况下是密度分布）贝叶斯概率密度函数是我们对参数值的知识（即，无知）的度量。参数的实际值并不分布在这个范围内；它有一个确定的值。这有时可能是一个严重的困惑点，因为在频率统计中，概率的参数是一个随机变量，一个可以有意义地取不同值的量，这些值对应于实验的可能结果。</a:t>
            </a:r>
          </a:p>
        </p:txBody>
      </p:sp>
    </p:spTree>
    <p:extLst>
      <p:ext uri="{BB962C8B-B14F-4D97-AF65-F5344CB8AC3E}">
        <p14:creationId xmlns:p14="http://schemas.microsoft.com/office/powerpoint/2010/main" val="3334096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2E66127-9578-449B-8939-3CA7330EC78D}"/>
              </a:ext>
            </a:extLst>
          </p:cNvPr>
          <p:cNvPicPr>
            <a:picLocks noChangeAspect="1"/>
          </p:cNvPicPr>
          <p:nvPr/>
        </p:nvPicPr>
        <p:blipFill>
          <a:blip r:embed="rId2"/>
          <a:stretch>
            <a:fillRect/>
          </a:stretch>
        </p:blipFill>
        <p:spPr>
          <a:xfrm>
            <a:off x="847349" y="466311"/>
            <a:ext cx="5391902" cy="5925377"/>
          </a:xfrm>
          <a:prstGeom prst="rect">
            <a:avLst/>
          </a:prstGeom>
        </p:spPr>
      </p:pic>
    </p:spTree>
    <p:extLst>
      <p:ext uri="{BB962C8B-B14F-4D97-AF65-F5344CB8AC3E}">
        <p14:creationId xmlns:p14="http://schemas.microsoft.com/office/powerpoint/2010/main" val="297515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81A01B8-2212-4D6D-B7D4-7884CD681718}"/>
              </a:ext>
            </a:extLst>
          </p:cNvPr>
          <p:cNvPicPr>
            <a:picLocks noChangeAspect="1"/>
          </p:cNvPicPr>
          <p:nvPr/>
        </p:nvPicPr>
        <p:blipFill>
          <a:blip r:embed="rId2"/>
          <a:stretch>
            <a:fillRect/>
          </a:stretch>
        </p:blipFill>
        <p:spPr>
          <a:xfrm>
            <a:off x="456240" y="391275"/>
            <a:ext cx="5429865" cy="3656849"/>
          </a:xfrm>
          <a:prstGeom prst="rect">
            <a:avLst/>
          </a:prstGeom>
        </p:spPr>
      </p:pic>
      <p:pic>
        <p:nvPicPr>
          <p:cNvPr id="5" name="图片 4">
            <a:extLst>
              <a:ext uri="{FF2B5EF4-FFF2-40B4-BE49-F238E27FC236}">
                <a16:creationId xmlns:a16="http://schemas.microsoft.com/office/drawing/2014/main" id="{669DCC11-A98B-4CFE-B316-A45CBC6CBF07}"/>
              </a:ext>
            </a:extLst>
          </p:cNvPr>
          <p:cNvPicPr>
            <a:picLocks noChangeAspect="1"/>
          </p:cNvPicPr>
          <p:nvPr/>
        </p:nvPicPr>
        <p:blipFill>
          <a:blip r:embed="rId3"/>
          <a:stretch>
            <a:fillRect/>
          </a:stretch>
        </p:blipFill>
        <p:spPr>
          <a:xfrm>
            <a:off x="1389785" y="4267199"/>
            <a:ext cx="3029373" cy="362001"/>
          </a:xfrm>
          <a:prstGeom prst="rect">
            <a:avLst/>
          </a:prstGeom>
        </p:spPr>
      </p:pic>
    </p:spTree>
    <p:extLst>
      <p:ext uri="{BB962C8B-B14F-4D97-AF65-F5344CB8AC3E}">
        <p14:creationId xmlns:p14="http://schemas.microsoft.com/office/powerpoint/2010/main" val="2281743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3B3763D-2689-45C2-8CAD-8CD86D5B81F0}"/>
              </a:ext>
            </a:extLst>
          </p:cNvPr>
          <p:cNvPicPr>
            <a:picLocks noChangeAspect="1"/>
          </p:cNvPicPr>
          <p:nvPr/>
        </p:nvPicPr>
        <p:blipFill>
          <a:blip r:embed="rId2"/>
          <a:stretch>
            <a:fillRect/>
          </a:stretch>
        </p:blipFill>
        <p:spPr>
          <a:xfrm>
            <a:off x="381000" y="295275"/>
            <a:ext cx="11019150" cy="2878086"/>
          </a:xfrm>
          <a:prstGeom prst="rect">
            <a:avLst/>
          </a:prstGeom>
        </p:spPr>
      </p:pic>
      <p:sp>
        <p:nvSpPr>
          <p:cNvPr id="4" name="文本框 3">
            <a:extLst>
              <a:ext uri="{FF2B5EF4-FFF2-40B4-BE49-F238E27FC236}">
                <a16:creationId xmlns:a16="http://schemas.microsoft.com/office/drawing/2014/main" id="{6A95FB23-A79E-46F6-A561-D8416BD58A6D}"/>
              </a:ext>
            </a:extLst>
          </p:cNvPr>
          <p:cNvSpPr txBox="1"/>
          <p:nvPr/>
        </p:nvSpPr>
        <p:spPr>
          <a:xfrm>
            <a:off x="1076325" y="3315308"/>
            <a:ext cx="8534400" cy="369332"/>
          </a:xfrm>
          <a:prstGeom prst="rect">
            <a:avLst/>
          </a:prstGeom>
          <a:noFill/>
        </p:spPr>
        <p:txBody>
          <a:bodyPr wrap="square" rtlCol="0">
            <a:spAutoFit/>
          </a:bodyPr>
          <a:lstStyle/>
          <a:p>
            <a:r>
              <a:rPr lang="zh-CN" altLang="en-US" dirty="0"/>
              <a:t>边缘化技术，即只关心我们需要的参数</a:t>
            </a:r>
            <a:r>
              <a:rPr lang="en-US" altLang="zh-CN" dirty="0"/>
              <a:t>ω</a:t>
            </a:r>
            <a:r>
              <a:rPr lang="zh-CN" altLang="en-US" dirty="0"/>
              <a:t>而把无关参数</a:t>
            </a:r>
            <a:r>
              <a:rPr lang="en-US" altLang="zh-CN" dirty="0"/>
              <a:t>A</a:t>
            </a:r>
            <a:r>
              <a:rPr lang="zh-CN" altLang="en-US" dirty="0"/>
              <a:t>放入积分式子中</a:t>
            </a:r>
          </a:p>
        </p:txBody>
      </p:sp>
      <p:sp>
        <p:nvSpPr>
          <p:cNvPr id="6" name="文本框 5">
            <a:extLst>
              <a:ext uri="{FF2B5EF4-FFF2-40B4-BE49-F238E27FC236}">
                <a16:creationId xmlns:a16="http://schemas.microsoft.com/office/drawing/2014/main" id="{88CF3C46-867B-4D51-BF61-F9466A2BCD57}"/>
              </a:ext>
            </a:extLst>
          </p:cNvPr>
          <p:cNvSpPr txBox="1"/>
          <p:nvPr/>
        </p:nvSpPr>
        <p:spPr>
          <a:xfrm>
            <a:off x="381000" y="3684640"/>
            <a:ext cx="8924926" cy="646331"/>
          </a:xfrm>
          <a:prstGeom prst="rect">
            <a:avLst/>
          </a:prstGeom>
          <a:noFill/>
        </p:spPr>
        <p:txBody>
          <a:bodyPr wrap="square">
            <a:spAutoFit/>
          </a:bodyPr>
          <a:lstStyle/>
          <a:p>
            <a:r>
              <a:rPr lang="en-US" altLang="zh-CN" dirty="0"/>
              <a:t> Bayesian inference probabilities are a measure of our state of knowledge about nature, not a measure of nature itself.</a:t>
            </a:r>
            <a:endParaRPr lang="zh-CN" altLang="en-US" dirty="0"/>
          </a:p>
        </p:txBody>
      </p:sp>
      <p:sp>
        <p:nvSpPr>
          <p:cNvPr id="7" name="文本框 6">
            <a:extLst>
              <a:ext uri="{FF2B5EF4-FFF2-40B4-BE49-F238E27FC236}">
                <a16:creationId xmlns:a16="http://schemas.microsoft.com/office/drawing/2014/main" id="{8382AB10-A9B5-4A07-B585-3ADDEC8B011F}"/>
              </a:ext>
            </a:extLst>
          </p:cNvPr>
          <p:cNvSpPr txBox="1"/>
          <p:nvPr/>
        </p:nvSpPr>
        <p:spPr>
          <a:xfrm>
            <a:off x="381000" y="4525021"/>
            <a:ext cx="3152775" cy="369332"/>
          </a:xfrm>
          <a:prstGeom prst="rect">
            <a:avLst/>
          </a:prstGeom>
          <a:noFill/>
        </p:spPr>
        <p:txBody>
          <a:bodyPr wrap="square">
            <a:spAutoFit/>
          </a:bodyPr>
          <a:lstStyle/>
          <a:p>
            <a:r>
              <a:rPr lang="zh-CN" altLang="en-US" dirty="0"/>
              <a:t>概率视为逻辑的延伸</a:t>
            </a:r>
          </a:p>
        </p:txBody>
      </p:sp>
    </p:spTree>
    <p:extLst>
      <p:ext uri="{BB962C8B-B14F-4D97-AF65-F5344CB8AC3E}">
        <p14:creationId xmlns:p14="http://schemas.microsoft.com/office/powerpoint/2010/main" val="4274759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FEC9C55-3A15-41B4-A2BC-E61FC0313609}"/>
              </a:ext>
            </a:extLst>
          </p:cNvPr>
          <p:cNvPicPr>
            <a:picLocks noChangeAspect="1"/>
          </p:cNvPicPr>
          <p:nvPr/>
        </p:nvPicPr>
        <p:blipFill>
          <a:blip r:embed="rId2"/>
          <a:stretch>
            <a:fillRect/>
          </a:stretch>
        </p:blipFill>
        <p:spPr>
          <a:xfrm>
            <a:off x="217219" y="171449"/>
            <a:ext cx="6096000" cy="2416735"/>
          </a:xfrm>
          <a:prstGeom prst="rect">
            <a:avLst/>
          </a:prstGeom>
        </p:spPr>
      </p:pic>
      <p:pic>
        <p:nvPicPr>
          <p:cNvPr id="5" name="图片 4">
            <a:extLst>
              <a:ext uri="{FF2B5EF4-FFF2-40B4-BE49-F238E27FC236}">
                <a16:creationId xmlns:a16="http://schemas.microsoft.com/office/drawing/2014/main" id="{B501B889-A950-43F0-9396-F74D6E7D0665}"/>
              </a:ext>
            </a:extLst>
          </p:cNvPr>
          <p:cNvPicPr>
            <a:picLocks noChangeAspect="1"/>
          </p:cNvPicPr>
          <p:nvPr/>
        </p:nvPicPr>
        <p:blipFill>
          <a:blip r:embed="rId3"/>
          <a:stretch>
            <a:fillRect/>
          </a:stretch>
        </p:blipFill>
        <p:spPr>
          <a:xfrm>
            <a:off x="205838" y="2782489"/>
            <a:ext cx="6118762" cy="3359709"/>
          </a:xfrm>
          <a:prstGeom prst="rect">
            <a:avLst/>
          </a:prstGeom>
        </p:spPr>
      </p:pic>
      <p:sp>
        <p:nvSpPr>
          <p:cNvPr id="6" name="文本框 5">
            <a:extLst>
              <a:ext uri="{FF2B5EF4-FFF2-40B4-BE49-F238E27FC236}">
                <a16:creationId xmlns:a16="http://schemas.microsoft.com/office/drawing/2014/main" id="{91C80186-40F1-43EB-9DB3-2AFF2D8ADAE3}"/>
              </a:ext>
            </a:extLst>
          </p:cNvPr>
          <p:cNvSpPr txBox="1"/>
          <p:nvPr/>
        </p:nvSpPr>
        <p:spPr>
          <a:xfrm>
            <a:off x="6448425" y="542925"/>
            <a:ext cx="4648200" cy="369332"/>
          </a:xfrm>
          <a:prstGeom prst="rect">
            <a:avLst/>
          </a:prstGeom>
          <a:noFill/>
        </p:spPr>
        <p:txBody>
          <a:bodyPr wrap="square" rtlCol="0">
            <a:spAutoFit/>
          </a:bodyPr>
          <a:lstStyle/>
          <a:p>
            <a:r>
              <a:rPr lang="zh-CN" altLang="en-US" dirty="0"/>
              <a:t>一共</a:t>
            </a:r>
            <a:r>
              <a:rPr lang="en-US" altLang="zh-CN" dirty="0"/>
              <a:t>c42,c43,c44</a:t>
            </a:r>
            <a:r>
              <a:rPr lang="zh-CN" altLang="en-US" dirty="0"/>
              <a:t>合起来十一种可能</a:t>
            </a:r>
          </a:p>
        </p:txBody>
      </p:sp>
      <p:sp>
        <p:nvSpPr>
          <p:cNvPr id="7" name="文本框 6">
            <a:extLst>
              <a:ext uri="{FF2B5EF4-FFF2-40B4-BE49-F238E27FC236}">
                <a16:creationId xmlns:a16="http://schemas.microsoft.com/office/drawing/2014/main" id="{25BB1939-92B0-478D-9062-C9F77282F06C}"/>
              </a:ext>
            </a:extLst>
          </p:cNvPr>
          <p:cNvSpPr txBox="1"/>
          <p:nvPr/>
        </p:nvSpPr>
        <p:spPr>
          <a:xfrm>
            <a:off x="6448425" y="1110734"/>
            <a:ext cx="4505325" cy="369332"/>
          </a:xfrm>
          <a:prstGeom prst="rect">
            <a:avLst/>
          </a:prstGeom>
          <a:noFill/>
        </p:spPr>
        <p:txBody>
          <a:bodyPr wrap="square" rtlCol="0">
            <a:spAutoFit/>
          </a:bodyPr>
          <a:lstStyle/>
          <a:p>
            <a:r>
              <a:rPr lang="en-US" altLang="zh-CN" dirty="0"/>
              <a:t>A,B</a:t>
            </a:r>
            <a:r>
              <a:rPr lang="zh-CN" altLang="en-US" dirty="0"/>
              <a:t>可互换对称性减去四种可能</a:t>
            </a:r>
          </a:p>
        </p:txBody>
      </p:sp>
      <p:sp>
        <p:nvSpPr>
          <p:cNvPr id="8" name="文本框 7">
            <a:extLst>
              <a:ext uri="{FF2B5EF4-FFF2-40B4-BE49-F238E27FC236}">
                <a16:creationId xmlns:a16="http://schemas.microsoft.com/office/drawing/2014/main" id="{29FE112C-8079-4C2E-A850-F941779AA162}"/>
              </a:ext>
            </a:extLst>
          </p:cNvPr>
          <p:cNvSpPr txBox="1"/>
          <p:nvPr/>
        </p:nvSpPr>
        <p:spPr>
          <a:xfrm>
            <a:off x="6448425" y="1678543"/>
            <a:ext cx="4057650" cy="1200329"/>
          </a:xfrm>
          <a:prstGeom prst="rect">
            <a:avLst/>
          </a:prstGeom>
          <a:noFill/>
        </p:spPr>
        <p:txBody>
          <a:bodyPr wrap="square" rtlCol="0">
            <a:spAutoFit/>
          </a:bodyPr>
          <a:lstStyle/>
          <a:p>
            <a:r>
              <a:rPr lang="zh-CN" altLang="en-US" dirty="0"/>
              <a:t>后续表明除了一个以外的所有剩余可能性在某些极端情况下都可能与常识存在定性违反。只有一个幸存者，可以用两种等效的方式写成：</a:t>
            </a:r>
          </a:p>
        </p:txBody>
      </p:sp>
      <p:pic>
        <p:nvPicPr>
          <p:cNvPr id="10" name="图片 9">
            <a:extLst>
              <a:ext uri="{FF2B5EF4-FFF2-40B4-BE49-F238E27FC236}">
                <a16:creationId xmlns:a16="http://schemas.microsoft.com/office/drawing/2014/main" id="{5162E241-582E-4C79-865C-73AF2E6841FE}"/>
              </a:ext>
            </a:extLst>
          </p:cNvPr>
          <p:cNvPicPr>
            <a:picLocks noChangeAspect="1"/>
          </p:cNvPicPr>
          <p:nvPr/>
        </p:nvPicPr>
        <p:blipFill>
          <a:blip r:embed="rId4"/>
          <a:stretch>
            <a:fillRect/>
          </a:stretch>
        </p:blipFill>
        <p:spPr>
          <a:xfrm>
            <a:off x="6543675" y="2878872"/>
            <a:ext cx="4838700" cy="1256694"/>
          </a:xfrm>
          <a:prstGeom prst="rect">
            <a:avLst/>
          </a:prstGeom>
        </p:spPr>
      </p:pic>
      <p:sp>
        <p:nvSpPr>
          <p:cNvPr id="11" name="文本框 10">
            <a:extLst>
              <a:ext uri="{FF2B5EF4-FFF2-40B4-BE49-F238E27FC236}">
                <a16:creationId xmlns:a16="http://schemas.microsoft.com/office/drawing/2014/main" id="{0E798BA1-A0C7-47AA-AD2D-8ED3A9DC240F}"/>
              </a:ext>
            </a:extLst>
          </p:cNvPr>
          <p:cNvSpPr txBox="1"/>
          <p:nvPr/>
        </p:nvSpPr>
        <p:spPr>
          <a:xfrm>
            <a:off x="6543675" y="4277678"/>
            <a:ext cx="4667250" cy="369332"/>
          </a:xfrm>
          <a:prstGeom prst="rect">
            <a:avLst/>
          </a:prstGeom>
          <a:noFill/>
        </p:spPr>
        <p:txBody>
          <a:bodyPr wrap="square" rtlCol="0">
            <a:spAutoFit/>
          </a:bodyPr>
          <a:lstStyle/>
          <a:p>
            <a:r>
              <a:rPr lang="zh-CN" altLang="en-US" dirty="0"/>
              <a:t>这也就是为啥我们现在贝叶斯都是这种形式</a:t>
            </a:r>
          </a:p>
        </p:txBody>
      </p:sp>
      <p:pic>
        <p:nvPicPr>
          <p:cNvPr id="15" name="图片 14">
            <a:extLst>
              <a:ext uri="{FF2B5EF4-FFF2-40B4-BE49-F238E27FC236}">
                <a16:creationId xmlns:a16="http://schemas.microsoft.com/office/drawing/2014/main" id="{4D3F8A9F-05C8-4B35-B132-4B68DF8A8E38}"/>
              </a:ext>
            </a:extLst>
          </p:cNvPr>
          <p:cNvPicPr>
            <a:picLocks noChangeAspect="1"/>
          </p:cNvPicPr>
          <p:nvPr/>
        </p:nvPicPr>
        <p:blipFill>
          <a:blip r:embed="rId5"/>
          <a:stretch>
            <a:fillRect/>
          </a:stretch>
        </p:blipFill>
        <p:spPr>
          <a:xfrm>
            <a:off x="6448425" y="4789122"/>
            <a:ext cx="5237082" cy="784741"/>
          </a:xfrm>
          <a:prstGeom prst="rect">
            <a:avLst/>
          </a:prstGeom>
        </p:spPr>
      </p:pic>
    </p:spTree>
    <p:extLst>
      <p:ext uri="{BB962C8B-B14F-4D97-AF65-F5344CB8AC3E}">
        <p14:creationId xmlns:p14="http://schemas.microsoft.com/office/powerpoint/2010/main" val="1990708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8E96833-5E1D-4806-B69F-1AE1DFF6FDE0}"/>
              </a:ext>
            </a:extLst>
          </p:cNvPr>
          <p:cNvPicPr>
            <a:picLocks noChangeAspect="1"/>
          </p:cNvPicPr>
          <p:nvPr/>
        </p:nvPicPr>
        <p:blipFill>
          <a:blip r:embed="rId2"/>
          <a:stretch>
            <a:fillRect/>
          </a:stretch>
        </p:blipFill>
        <p:spPr>
          <a:xfrm>
            <a:off x="257175" y="274016"/>
            <a:ext cx="6372225" cy="2202745"/>
          </a:xfrm>
          <a:prstGeom prst="rect">
            <a:avLst/>
          </a:prstGeom>
        </p:spPr>
      </p:pic>
      <p:pic>
        <p:nvPicPr>
          <p:cNvPr id="5" name="图片 4">
            <a:extLst>
              <a:ext uri="{FF2B5EF4-FFF2-40B4-BE49-F238E27FC236}">
                <a16:creationId xmlns:a16="http://schemas.microsoft.com/office/drawing/2014/main" id="{D7238549-8671-453D-B321-E120659FB6AF}"/>
              </a:ext>
            </a:extLst>
          </p:cNvPr>
          <p:cNvPicPr>
            <a:picLocks noChangeAspect="1"/>
          </p:cNvPicPr>
          <p:nvPr/>
        </p:nvPicPr>
        <p:blipFill>
          <a:blip r:embed="rId3"/>
          <a:stretch>
            <a:fillRect/>
          </a:stretch>
        </p:blipFill>
        <p:spPr>
          <a:xfrm>
            <a:off x="257174" y="2744704"/>
            <a:ext cx="6372225" cy="2747259"/>
          </a:xfrm>
          <a:prstGeom prst="rect">
            <a:avLst/>
          </a:prstGeom>
        </p:spPr>
      </p:pic>
      <p:pic>
        <p:nvPicPr>
          <p:cNvPr id="7" name="图片 6">
            <a:extLst>
              <a:ext uri="{FF2B5EF4-FFF2-40B4-BE49-F238E27FC236}">
                <a16:creationId xmlns:a16="http://schemas.microsoft.com/office/drawing/2014/main" id="{FE627EDB-5D76-4DA1-A356-4F02EBF6FEC3}"/>
              </a:ext>
            </a:extLst>
          </p:cNvPr>
          <p:cNvPicPr>
            <a:picLocks noChangeAspect="1"/>
          </p:cNvPicPr>
          <p:nvPr/>
        </p:nvPicPr>
        <p:blipFill>
          <a:blip r:embed="rId4"/>
          <a:stretch>
            <a:fillRect/>
          </a:stretch>
        </p:blipFill>
        <p:spPr>
          <a:xfrm>
            <a:off x="6736757" y="1027659"/>
            <a:ext cx="5388568" cy="1080373"/>
          </a:xfrm>
          <a:prstGeom prst="rect">
            <a:avLst/>
          </a:prstGeom>
        </p:spPr>
      </p:pic>
      <p:sp>
        <p:nvSpPr>
          <p:cNvPr id="8" name="文本框 7">
            <a:extLst>
              <a:ext uri="{FF2B5EF4-FFF2-40B4-BE49-F238E27FC236}">
                <a16:creationId xmlns:a16="http://schemas.microsoft.com/office/drawing/2014/main" id="{8B69CED0-B9DA-4A57-8732-D6D95709FE2A}"/>
              </a:ext>
            </a:extLst>
          </p:cNvPr>
          <p:cNvSpPr txBox="1"/>
          <p:nvPr/>
        </p:nvSpPr>
        <p:spPr>
          <a:xfrm>
            <a:off x="6981825" y="2478643"/>
            <a:ext cx="3810000" cy="646331"/>
          </a:xfrm>
          <a:prstGeom prst="rect">
            <a:avLst/>
          </a:prstGeom>
          <a:noFill/>
        </p:spPr>
        <p:txBody>
          <a:bodyPr wrap="square" rtlCol="0">
            <a:spAutoFit/>
          </a:bodyPr>
          <a:lstStyle/>
          <a:p>
            <a:r>
              <a:rPr lang="zh-CN" altLang="en-US" dirty="0"/>
              <a:t>衡量可能性和不可能性，没有说</a:t>
            </a:r>
            <a:r>
              <a:rPr lang="en-US" altLang="zh-CN" dirty="0"/>
              <a:t>ω</a:t>
            </a:r>
            <a:r>
              <a:rPr lang="zh-CN" altLang="en-US" dirty="0"/>
              <a:t>是概率</a:t>
            </a:r>
          </a:p>
        </p:txBody>
      </p:sp>
    </p:spTree>
    <p:extLst>
      <p:ext uri="{BB962C8B-B14F-4D97-AF65-F5344CB8AC3E}">
        <p14:creationId xmlns:p14="http://schemas.microsoft.com/office/powerpoint/2010/main" val="45902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27B1830-B599-4F40-8473-1600E0A41B00}"/>
              </a:ext>
            </a:extLst>
          </p:cNvPr>
          <p:cNvPicPr>
            <a:picLocks noChangeAspect="1"/>
          </p:cNvPicPr>
          <p:nvPr/>
        </p:nvPicPr>
        <p:blipFill>
          <a:blip r:embed="rId2"/>
          <a:stretch>
            <a:fillRect/>
          </a:stretch>
        </p:blipFill>
        <p:spPr>
          <a:xfrm>
            <a:off x="200025" y="352158"/>
            <a:ext cx="6519854" cy="3076842"/>
          </a:xfrm>
          <a:prstGeom prst="rect">
            <a:avLst/>
          </a:prstGeom>
        </p:spPr>
      </p:pic>
      <p:pic>
        <p:nvPicPr>
          <p:cNvPr id="5" name="图片 4">
            <a:extLst>
              <a:ext uri="{FF2B5EF4-FFF2-40B4-BE49-F238E27FC236}">
                <a16:creationId xmlns:a16="http://schemas.microsoft.com/office/drawing/2014/main" id="{772C65EA-947E-465D-A968-17EC5B4EEA46}"/>
              </a:ext>
            </a:extLst>
          </p:cNvPr>
          <p:cNvPicPr>
            <a:picLocks noChangeAspect="1"/>
          </p:cNvPicPr>
          <p:nvPr/>
        </p:nvPicPr>
        <p:blipFill>
          <a:blip r:embed="rId3"/>
          <a:stretch>
            <a:fillRect/>
          </a:stretch>
        </p:blipFill>
        <p:spPr>
          <a:xfrm>
            <a:off x="200025" y="3429000"/>
            <a:ext cx="6306369" cy="875316"/>
          </a:xfrm>
          <a:prstGeom prst="rect">
            <a:avLst/>
          </a:prstGeom>
        </p:spPr>
      </p:pic>
      <p:sp>
        <p:nvSpPr>
          <p:cNvPr id="6" name="文本框 5">
            <a:extLst>
              <a:ext uri="{FF2B5EF4-FFF2-40B4-BE49-F238E27FC236}">
                <a16:creationId xmlns:a16="http://schemas.microsoft.com/office/drawing/2014/main" id="{8EEF3560-9C3A-415F-B341-CC247861794F}"/>
              </a:ext>
            </a:extLst>
          </p:cNvPr>
          <p:cNvSpPr txBox="1"/>
          <p:nvPr/>
        </p:nvSpPr>
        <p:spPr>
          <a:xfrm>
            <a:off x="619125" y="4459843"/>
            <a:ext cx="5181600" cy="369332"/>
          </a:xfrm>
          <a:prstGeom prst="rect">
            <a:avLst/>
          </a:prstGeom>
          <a:noFill/>
        </p:spPr>
        <p:txBody>
          <a:bodyPr wrap="square" rtlCol="0">
            <a:spAutoFit/>
          </a:bodyPr>
          <a:lstStyle/>
          <a:p>
            <a:r>
              <a:rPr lang="zh-CN" altLang="en-US" dirty="0"/>
              <a:t>讲述了这乘积规则和加法规则怎么来的</a:t>
            </a:r>
          </a:p>
        </p:txBody>
      </p:sp>
      <p:pic>
        <p:nvPicPr>
          <p:cNvPr id="8" name="图片 7">
            <a:extLst>
              <a:ext uri="{FF2B5EF4-FFF2-40B4-BE49-F238E27FC236}">
                <a16:creationId xmlns:a16="http://schemas.microsoft.com/office/drawing/2014/main" id="{FF482C2C-EF20-403C-9624-C646782B0813}"/>
              </a:ext>
            </a:extLst>
          </p:cNvPr>
          <p:cNvPicPr>
            <a:picLocks noChangeAspect="1"/>
          </p:cNvPicPr>
          <p:nvPr/>
        </p:nvPicPr>
        <p:blipFill>
          <a:blip r:embed="rId4"/>
          <a:stretch>
            <a:fillRect/>
          </a:stretch>
        </p:blipFill>
        <p:spPr>
          <a:xfrm>
            <a:off x="6819240" y="352158"/>
            <a:ext cx="5020337" cy="3233866"/>
          </a:xfrm>
          <a:prstGeom prst="rect">
            <a:avLst/>
          </a:prstGeom>
        </p:spPr>
      </p:pic>
      <p:sp>
        <p:nvSpPr>
          <p:cNvPr id="9" name="文本框 8">
            <a:extLst>
              <a:ext uri="{FF2B5EF4-FFF2-40B4-BE49-F238E27FC236}">
                <a16:creationId xmlns:a16="http://schemas.microsoft.com/office/drawing/2014/main" id="{F721C4F7-4727-4FE2-A2FA-64DA94CD39B1}"/>
              </a:ext>
            </a:extLst>
          </p:cNvPr>
          <p:cNvSpPr txBox="1"/>
          <p:nvPr/>
        </p:nvSpPr>
        <p:spPr>
          <a:xfrm>
            <a:off x="7353300" y="3853934"/>
            <a:ext cx="2905125" cy="369332"/>
          </a:xfrm>
          <a:prstGeom prst="rect">
            <a:avLst/>
          </a:prstGeom>
          <a:noFill/>
        </p:spPr>
        <p:txBody>
          <a:bodyPr wrap="square" rtlCol="0">
            <a:spAutoFit/>
          </a:bodyPr>
          <a:lstStyle/>
          <a:p>
            <a:r>
              <a:rPr lang="zh-CN" altLang="en-US" dirty="0"/>
              <a:t>延伸的加法规则很好用</a:t>
            </a:r>
          </a:p>
        </p:txBody>
      </p:sp>
    </p:spTree>
    <p:extLst>
      <p:ext uri="{BB962C8B-B14F-4D97-AF65-F5344CB8AC3E}">
        <p14:creationId xmlns:p14="http://schemas.microsoft.com/office/powerpoint/2010/main" val="709096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FED24DF-541A-4275-86D6-885C2E9B401F}"/>
              </a:ext>
            </a:extLst>
          </p:cNvPr>
          <p:cNvSpPr txBox="1"/>
          <p:nvPr/>
        </p:nvSpPr>
        <p:spPr>
          <a:xfrm>
            <a:off x="657224" y="610285"/>
            <a:ext cx="8953501" cy="1477328"/>
          </a:xfrm>
          <a:prstGeom prst="rect">
            <a:avLst/>
          </a:prstGeom>
          <a:noFill/>
        </p:spPr>
        <p:txBody>
          <a:bodyPr wrap="square">
            <a:spAutoFit/>
          </a:bodyPr>
          <a:lstStyle/>
          <a:p>
            <a:r>
              <a:rPr lang="zh-CN" altLang="en-US" dirty="0"/>
              <a:t>将先验信息转化为 </a:t>
            </a:r>
            <a:r>
              <a:rPr lang="en-US" altLang="zh-CN" dirty="0"/>
              <a:t>p(</a:t>
            </a:r>
            <a:r>
              <a:rPr lang="en-US" altLang="zh-CN" dirty="0" err="1"/>
              <a:t>Ai|B</a:t>
            </a:r>
            <a:r>
              <a:rPr lang="en-US" altLang="zh-CN" dirty="0"/>
              <a:t>) </a:t>
            </a:r>
            <a:r>
              <a:rPr lang="zh-CN" altLang="en-US" dirty="0"/>
              <a:t>的数值的新方法的开发是一个持续的研究问题。假设我们的信息 </a:t>
            </a:r>
            <a:r>
              <a:rPr lang="en-US" altLang="zh-CN" dirty="0"/>
              <a:t>B </a:t>
            </a:r>
            <a:r>
              <a:rPr lang="zh-CN" altLang="en-US" dirty="0"/>
              <a:t>对 </a:t>
            </a:r>
            <a:r>
              <a:rPr lang="en-US" altLang="zh-CN" dirty="0"/>
              <a:t>p(</a:t>
            </a:r>
            <a:r>
              <a:rPr lang="en-US" altLang="zh-CN" dirty="0" err="1"/>
              <a:t>Ai|B</a:t>
            </a:r>
            <a:r>
              <a:rPr lang="en-US" altLang="zh-CN" dirty="0"/>
              <a:t>) </a:t>
            </a:r>
            <a:r>
              <a:rPr lang="zh-CN" altLang="en-US" dirty="0"/>
              <a:t>是不感兴趣的。那么反映这种知识状态的唯一可能性是：</a:t>
            </a:r>
          </a:p>
          <a:p>
            <a:r>
              <a:rPr lang="en-US" altLang="zh-CN" dirty="0"/>
              <a:t>p(</a:t>
            </a:r>
            <a:r>
              <a:rPr lang="en-US" altLang="zh-CN" dirty="0" err="1"/>
              <a:t>Ai|B</a:t>
            </a:r>
            <a:r>
              <a:rPr lang="en-US" altLang="zh-CN" dirty="0"/>
              <a:t>) = 1/N(</a:t>
            </a:r>
            <a:r>
              <a:rPr lang="zh-CN" altLang="en-US" dirty="0"/>
              <a:t>意味着平坦分布</a:t>
            </a:r>
            <a:r>
              <a:rPr lang="en-US" altLang="zh-CN" dirty="0"/>
              <a:t>,</a:t>
            </a:r>
            <a:r>
              <a:rPr lang="zh-CN" altLang="en-US" dirty="0"/>
              <a:t>均匀分布</a:t>
            </a:r>
            <a:r>
              <a:rPr lang="en-US" altLang="zh-CN" dirty="0"/>
              <a:t>)</a:t>
            </a:r>
          </a:p>
          <a:p>
            <a:r>
              <a:rPr lang="zh-CN" altLang="en-US" dirty="0"/>
              <a:t>与其说</a:t>
            </a:r>
            <a:r>
              <a:rPr lang="en-US" altLang="zh-CN" dirty="0"/>
              <a:t>p(</a:t>
            </a:r>
            <a:r>
              <a:rPr lang="en-US" altLang="zh-CN" dirty="0" err="1"/>
              <a:t>Ai|B</a:t>
            </a:r>
            <a:r>
              <a:rPr lang="en-US" altLang="zh-CN" dirty="0"/>
              <a:t>)</a:t>
            </a:r>
            <a:r>
              <a:rPr lang="zh-CN" altLang="en-US" dirty="0"/>
              <a:t>是可信度</a:t>
            </a:r>
            <a:r>
              <a:rPr lang="en-US" altLang="zh-CN" dirty="0"/>
              <a:t>p(</a:t>
            </a:r>
            <a:r>
              <a:rPr lang="en-US" altLang="zh-CN" dirty="0" err="1"/>
              <a:t>Ai|B</a:t>
            </a:r>
            <a:r>
              <a:rPr lang="en-US" altLang="zh-CN" dirty="0"/>
              <a:t>)</a:t>
            </a:r>
            <a:r>
              <a:rPr lang="zh-CN" altLang="en-US" dirty="0"/>
              <a:t>的任意单调函数，不如说：‘‘可信度</a:t>
            </a:r>
            <a:r>
              <a:rPr lang="en-US" altLang="zh-CN" dirty="0"/>
              <a:t>p(</a:t>
            </a:r>
            <a:r>
              <a:rPr lang="en-US" altLang="zh-CN" dirty="0" err="1"/>
              <a:t>Ai|B</a:t>
            </a:r>
            <a:r>
              <a:rPr lang="en-US" altLang="zh-CN" dirty="0"/>
              <a:t>)</a:t>
            </a:r>
            <a:r>
              <a:rPr lang="zh-CN" altLang="en-US" dirty="0"/>
              <a:t>是</a:t>
            </a:r>
            <a:r>
              <a:rPr lang="en-US" altLang="zh-CN" dirty="0"/>
              <a:t>p()</a:t>
            </a:r>
            <a:r>
              <a:rPr lang="zh-CN" altLang="en-US" dirty="0"/>
              <a:t>的任意单调函数，定义在</a:t>
            </a:r>
            <a:r>
              <a:rPr lang="en-US" altLang="zh-CN" dirty="0"/>
              <a:t>0</a:t>
            </a:r>
            <a:r>
              <a:rPr lang="zh-CN" altLang="en-US" dirty="0"/>
              <a:t>到</a:t>
            </a:r>
            <a:r>
              <a:rPr lang="en-US" altLang="zh-CN" dirty="0"/>
              <a:t>1</a:t>
            </a:r>
            <a:r>
              <a:rPr lang="zh-CN" altLang="en-US" dirty="0"/>
              <a:t>之间’’更有用。是</a:t>
            </a:r>
            <a:r>
              <a:rPr lang="en-US" altLang="zh-CN" dirty="0"/>
              <a:t>p()</a:t>
            </a:r>
            <a:r>
              <a:rPr lang="zh-CN" altLang="en-US" dirty="0"/>
              <a:t>被数据严格确定，而不是</a:t>
            </a:r>
            <a:r>
              <a:rPr lang="en-US" altLang="zh-CN" dirty="0"/>
              <a:t>p(</a:t>
            </a:r>
            <a:r>
              <a:rPr lang="en-US" altLang="zh-CN" dirty="0" err="1"/>
              <a:t>Ai|B</a:t>
            </a:r>
            <a:r>
              <a:rPr lang="en-US" altLang="zh-CN" dirty="0"/>
              <a:t>)</a:t>
            </a:r>
            <a:r>
              <a:rPr lang="zh-CN" altLang="en-US" dirty="0"/>
              <a:t>。</a:t>
            </a:r>
            <a:endParaRPr lang="en-US" altLang="zh-CN" dirty="0"/>
          </a:p>
        </p:txBody>
      </p:sp>
      <p:pic>
        <p:nvPicPr>
          <p:cNvPr id="5" name="图片 4">
            <a:extLst>
              <a:ext uri="{FF2B5EF4-FFF2-40B4-BE49-F238E27FC236}">
                <a16:creationId xmlns:a16="http://schemas.microsoft.com/office/drawing/2014/main" id="{17EC5AAD-3A2C-4D4A-8527-6F74C3A98E95}"/>
              </a:ext>
            </a:extLst>
          </p:cNvPr>
          <p:cNvPicPr>
            <a:picLocks noChangeAspect="1"/>
          </p:cNvPicPr>
          <p:nvPr/>
        </p:nvPicPr>
        <p:blipFill>
          <a:blip r:embed="rId2"/>
          <a:stretch>
            <a:fillRect/>
          </a:stretch>
        </p:blipFill>
        <p:spPr>
          <a:xfrm>
            <a:off x="804337" y="2266950"/>
            <a:ext cx="4665858" cy="4205761"/>
          </a:xfrm>
          <a:prstGeom prst="rect">
            <a:avLst/>
          </a:prstGeom>
        </p:spPr>
      </p:pic>
      <p:pic>
        <p:nvPicPr>
          <p:cNvPr id="7" name="图片 6">
            <a:extLst>
              <a:ext uri="{FF2B5EF4-FFF2-40B4-BE49-F238E27FC236}">
                <a16:creationId xmlns:a16="http://schemas.microsoft.com/office/drawing/2014/main" id="{C44D5EA3-D6CA-48B2-B078-82A0A7129F1C}"/>
              </a:ext>
            </a:extLst>
          </p:cNvPr>
          <p:cNvPicPr>
            <a:picLocks noChangeAspect="1"/>
          </p:cNvPicPr>
          <p:nvPr/>
        </p:nvPicPr>
        <p:blipFill>
          <a:blip r:embed="rId3"/>
          <a:stretch>
            <a:fillRect/>
          </a:stretch>
        </p:blipFill>
        <p:spPr>
          <a:xfrm>
            <a:off x="5743057" y="2266950"/>
            <a:ext cx="4665858" cy="2626041"/>
          </a:xfrm>
          <a:prstGeom prst="rect">
            <a:avLst/>
          </a:prstGeom>
        </p:spPr>
      </p:pic>
      <p:sp>
        <p:nvSpPr>
          <p:cNvPr id="8" name="文本框 7">
            <a:extLst>
              <a:ext uri="{FF2B5EF4-FFF2-40B4-BE49-F238E27FC236}">
                <a16:creationId xmlns:a16="http://schemas.microsoft.com/office/drawing/2014/main" id="{AF18D7A3-4816-4002-93B0-81CCEEEDC605}"/>
              </a:ext>
            </a:extLst>
          </p:cNvPr>
          <p:cNvSpPr txBox="1"/>
          <p:nvPr/>
        </p:nvSpPr>
        <p:spPr>
          <a:xfrm>
            <a:off x="5743057" y="5139003"/>
            <a:ext cx="5067818" cy="369332"/>
          </a:xfrm>
          <a:prstGeom prst="rect">
            <a:avLst/>
          </a:prstGeom>
          <a:noFill/>
        </p:spPr>
        <p:txBody>
          <a:bodyPr wrap="square" rtlCol="0">
            <a:spAutoFit/>
          </a:bodyPr>
          <a:lstStyle/>
          <a:p>
            <a:r>
              <a:rPr lang="zh-CN" altLang="en-US" dirty="0"/>
              <a:t>发现构建出来的结构符合三段论要求</a:t>
            </a:r>
          </a:p>
        </p:txBody>
      </p:sp>
    </p:spTree>
    <p:extLst>
      <p:ext uri="{BB962C8B-B14F-4D97-AF65-F5344CB8AC3E}">
        <p14:creationId xmlns:p14="http://schemas.microsoft.com/office/powerpoint/2010/main" val="1827606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8D5A012-957D-4DF7-AB65-A63EB414224E}"/>
              </a:ext>
            </a:extLst>
          </p:cNvPr>
          <p:cNvPicPr>
            <a:picLocks noChangeAspect="1"/>
          </p:cNvPicPr>
          <p:nvPr/>
        </p:nvPicPr>
        <p:blipFill>
          <a:blip r:embed="rId2"/>
          <a:stretch>
            <a:fillRect/>
          </a:stretch>
        </p:blipFill>
        <p:spPr>
          <a:xfrm>
            <a:off x="285750" y="236238"/>
            <a:ext cx="8191500" cy="1385036"/>
          </a:xfrm>
          <a:prstGeom prst="rect">
            <a:avLst/>
          </a:prstGeom>
        </p:spPr>
      </p:pic>
      <p:pic>
        <p:nvPicPr>
          <p:cNvPr id="5" name="图片 4">
            <a:extLst>
              <a:ext uri="{FF2B5EF4-FFF2-40B4-BE49-F238E27FC236}">
                <a16:creationId xmlns:a16="http://schemas.microsoft.com/office/drawing/2014/main" id="{A0BB2A5D-13A2-4F99-A42E-1F87F0CD7EAE}"/>
              </a:ext>
            </a:extLst>
          </p:cNvPr>
          <p:cNvPicPr>
            <a:picLocks noChangeAspect="1"/>
          </p:cNvPicPr>
          <p:nvPr/>
        </p:nvPicPr>
        <p:blipFill>
          <a:blip r:embed="rId3"/>
          <a:stretch>
            <a:fillRect/>
          </a:stretch>
        </p:blipFill>
        <p:spPr>
          <a:xfrm>
            <a:off x="285750" y="1810951"/>
            <a:ext cx="8191500" cy="2873326"/>
          </a:xfrm>
          <a:prstGeom prst="rect">
            <a:avLst/>
          </a:prstGeom>
        </p:spPr>
      </p:pic>
      <p:sp>
        <p:nvSpPr>
          <p:cNvPr id="6" name="文本框 5">
            <a:extLst>
              <a:ext uri="{FF2B5EF4-FFF2-40B4-BE49-F238E27FC236}">
                <a16:creationId xmlns:a16="http://schemas.microsoft.com/office/drawing/2014/main" id="{4F89533E-2BBA-4C71-811E-4F2241F20EB2}"/>
              </a:ext>
            </a:extLst>
          </p:cNvPr>
          <p:cNvSpPr txBox="1"/>
          <p:nvPr/>
        </p:nvSpPr>
        <p:spPr>
          <a:xfrm>
            <a:off x="252412" y="4788300"/>
            <a:ext cx="4781550" cy="369332"/>
          </a:xfrm>
          <a:prstGeom prst="rect">
            <a:avLst/>
          </a:prstGeom>
          <a:noFill/>
        </p:spPr>
        <p:txBody>
          <a:bodyPr wrap="square" rtlCol="0">
            <a:spAutoFit/>
          </a:bodyPr>
          <a:lstStyle/>
          <a:p>
            <a:r>
              <a:rPr lang="zh-CN" altLang="en-US" dirty="0"/>
              <a:t>含假设的先验和后验概率都实行了归一化</a:t>
            </a:r>
          </a:p>
        </p:txBody>
      </p:sp>
      <p:sp>
        <p:nvSpPr>
          <p:cNvPr id="7" name="文本框 6">
            <a:extLst>
              <a:ext uri="{FF2B5EF4-FFF2-40B4-BE49-F238E27FC236}">
                <a16:creationId xmlns:a16="http://schemas.microsoft.com/office/drawing/2014/main" id="{A0F8C527-00F1-40E6-92A8-5D9B8A25EE84}"/>
              </a:ext>
            </a:extLst>
          </p:cNvPr>
          <p:cNvSpPr txBox="1"/>
          <p:nvPr/>
        </p:nvSpPr>
        <p:spPr>
          <a:xfrm>
            <a:off x="252412" y="5248297"/>
            <a:ext cx="11687176" cy="369332"/>
          </a:xfrm>
          <a:prstGeom prst="rect">
            <a:avLst/>
          </a:prstGeom>
          <a:noFill/>
        </p:spPr>
        <p:txBody>
          <a:bodyPr wrap="square" rtlCol="0">
            <a:spAutoFit/>
          </a:bodyPr>
          <a:lstStyle/>
          <a:p>
            <a:r>
              <a:rPr lang="zh-CN" altLang="en-US" dirty="0"/>
              <a:t>似然性就是讨论数据扮演的角色促成</a:t>
            </a:r>
            <a:r>
              <a:rPr lang="en-US" altLang="zh-CN" dirty="0"/>
              <a:t>(</a:t>
            </a:r>
            <a:r>
              <a:rPr lang="zh-CN" altLang="en-US" dirty="0"/>
              <a:t>在左</a:t>
            </a:r>
            <a:r>
              <a:rPr lang="en-US" altLang="zh-CN" dirty="0"/>
              <a:t>)</a:t>
            </a:r>
            <a:r>
              <a:rPr lang="zh-CN" altLang="en-US" dirty="0"/>
              <a:t>的假设和信息改变，参数假设在前面就是概率分布，分为先后验</a:t>
            </a:r>
          </a:p>
        </p:txBody>
      </p:sp>
      <p:pic>
        <p:nvPicPr>
          <p:cNvPr id="9" name="图片 8">
            <a:extLst>
              <a:ext uri="{FF2B5EF4-FFF2-40B4-BE49-F238E27FC236}">
                <a16:creationId xmlns:a16="http://schemas.microsoft.com/office/drawing/2014/main" id="{6824F8D3-FFA6-4ED9-9639-F71FC9BC6435}"/>
              </a:ext>
            </a:extLst>
          </p:cNvPr>
          <p:cNvPicPr>
            <a:picLocks noChangeAspect="1"/>
          </p:cNvPicPr>
          <p:nvPr/>
        </p:nvPicPr>
        <p:blipFill>
          <a:blip r:embed="rId4"/>
          <a:stretch>
            <a:fillRect/>
          </a:stretch>
        </p:blipFill>
        <p:spPr>
          <a:xfrm>
            <a:off x="285750" y="5617629"/>
            <a:ext cx="7868748" cy="943107"/>
          </a:xfrm>
          <a:prstGeom prst="rect">
            <a:avLst/>
          </a:prstGeom>
        </p:spPr>
      </p:pic>
      <p:sp>
        <p:nvSpPr>
          <p:cNvPr id="11" name="文本框 10">
            <a:extLst>
              <a:ext uri="{FF2B5EF4-FFF2-40B4-BE49-F238E27FC236}">
                <a16:creationId xmlns:a16="http://schemas.microsoft.com/office/drawing/2014/main" id="{E0CF513D-9101-41BE-A1EC-7888B03E981D}"/>
              </a:ext>
            </a:extLst>
          </p:cNvPr>
          <p:cNvSpPr txBox="1"/>
          <p:nvPr/>
        </p:nvSpPr>
        <p:spPr>
          <a:xfrm>
            <a:off x="8343901" y="5617629"/>
            <a:ext cx="2495550" cy="923330"/>
          </a:xfrm>
          <a:prstGeom prst="rect">
            <a:avLst/>
          </a:prstGeom>
          <a:noFill/>
        </p:spPr>
        <p:txBody>
          <a:bodyPr wrap="square">
            <a:spAutoFit/>
          </a:bodyPr>
          <a:lstStyle/>
          <a:p>
            <a:r>
              <a:rPr lang="zh-CN" altLang="en-US" dirty="0"/>
              <a:t>简言之，模型的全局似然性等于其参数的加权平均似然性。</a:t>
            </a:r>
          </a:p>
        </p:txBody>
      </p:sp>
    </p:spTree>
    <p:extLst>
      <p:ext uri="{BB962C8B-B14F-4D97-AF65-F5344CB8AC3E}">
        <p14:creationId xmlns:p14="http://schemas.microsoft.com/office/powerpoint/2010/main" val="245463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B13B617-3BF9-4739-AD77-60C2F6CC4703}"/>
              </a:ext>
            </a:extLst>
          </p:cNvPr>
          <p:cNvPicPr>
            <a:picLocks noChangeAspect="1"/>
          </p:cNvPicPr>
          <p:nvPr/>
        </p:nvPicPr>
        <p:blipFill>
          <a:blip r:embed="rId2"/>
          <a:stretch>
            <a:fillRect/>
          </a:stretch>
        </p:blipFill>
        <p:spPr>
          <a:xfrm>
            <a:off x="457200" y="314324"/>
            <a:ext cx="9211289" cy="3773913"/>
          </a:xfrm>
          <a:prstGeom prst="rect">
            <a:avLst/>
          </a:prstGeom>
        </p:spPr>
      </p:pic>
      <p:sp>
        <p:nvSpPr>
          <p:cNvPr id="8" name="文本框 7">
            <a:extLst>
              <a:ext uri="{FF2B5EF4-FFF2-40B4-BE49-F238E27FC236}">
                <a16:creationId xmlns:a16="http://schemas.microsoft.com/office/drawing/2014/main" id="{63751F83-069C-4004-BE28-21BFE4247A73}"/>
              </a:ext>
            </a:extLst>
          </p:cNvPr>
          <p:cNvSpPr txBox="1"/>
          <p:nvPr/>
        </p:nvSpPr>
        <p:spPr>
          <a:xfrm>
            <a:off x="371475" y="4170402"/>
            <a:ext cx="9297014" cy="1477328"/>
          </a:xfrm>
          <a:prstGeom prst="rect">
            <a:avLst/>
          </a:prstGeom>
          <a:noFill/>
        </p:spPr>
        <p:txBody>
          <a:bodyPr wrap="square">
            <a:spAutoFit/>
          </a:bodyPr>
          <a:lstStyle/>
          <a:p>
            <a:r>
              <a:rPr lang="zh-CN" altLang="en-US" dirty="0"/>
              <a:t>参数的概率内容为 </a:t>
            </a:r>
            <a:r>
              <a:rPr lang="en-US" altLang="zh-CN" dirty="0"/>
              <a:t>C</a:t>
            </a:r>
            <a:r>
              <a:rPr lang="zh-CN" altLang="en-US" dirty="0"/>
              <a:t>（例如，</a:t>
            </a:r>
            <a:r>
              <a:rPr lang="en-US" altLang="zh-CN" dirty="0"/>
              <a:t>C = 0.95 </a:t>
            </a:r>
            <a:r>
              <a:rPr lang="zh-CN" altLang="en-US" dirty="0"/>
              <a:t>或 </a:t>
            </a:r>
            <a:r>
              <a:rPr lang="en-US" altLang="zh-CN" dirty="0"/>
              <a:t>95%</a:t>
            </a:r>
            <a:r>
              <a:rPr lang="zh-CN" altLang="en-US" dirty="0"/>
              <a:t>）的允许范围由一个可信区间或最高后验密度区域</a:t>
            </a:r>
            <a:r>
              <a:rPr lang="en-US" altLang="zh-CN" dirty="0"/>
              <a:t>R </a:t>
            </a:r>
            <a:r>
              <a:rPr lang="zh-CN" altLang="en-US" dirty="0"/>
              <a:t>提供。其中区域 </a:t>
            </a:r>
            <a:r>
              <a:rPr lang="en-US" altLang="zh-CN" dirty="0"/>
              <a:t>R </a:t>
            </a:r>
            <a:r>
              <a:rPr lang="zh-CN" altLang="en-US" dirty="0"/>
              <a:t>内的后验密度处处大于区域外的后验密度。计算可信区间的一个简单方法是将这些概率值按降序排序</a:t>
            </a:r>
            <a:r>
              <a:rPr lang="en-US" altLang="zh-CN" dirty="0"/>
              <a:t>.</a:t>
            </a:r>
            <a:r>
              <a:rPr lang="zh-CN" altLang="en-US" dirty="0"/>
              <a:t>然后从最大值开始，依次添加较小的 </a:t>
            </a:r>
            <a:r>
              <a:rPr lang="en-US" altLang="zh-CN" dirty="0"/>
              <a:t>p _</a:t>
            </a:r>
            <a:r>
              <a:rPr lang="en-US" altLang="zh-CN" dirty="0" err="1"/>
              <a:t>i</a:t>
            </a:r>
            <a:r>
              <a:rPr lang="zh-CN" altLang="en-US" dirty="0"/>
              <a:t>值</a:t>
            </a:r>
            <a:r>
              <a:rPr lang="en-US" altLang="zh-CN" dirty="0"/>
              <a:t>,</a:t>
            </a:r>
            <a:r>
              <a:rPr lang="zh-CN" altLang="en-US" dirty="0"/>
              <a:t>直到添加下一个值会超过所需的值 </a:t>
            </a:r>
            <a:r>
              <a:rPr lang="en-US" altLang="zh-CN" dirty="0"/>
              <a:t>C</a:t>
            </a:r>
            <a:r>
              <a:rPr lang="zh-CN" altLang="en-US" dirty="0"/>
              <a:t>。在每个步骤中，跟踪相应的 </a:t>
            </a:r>
            <a:r>
              <a:rPr lang="en-US" altLang="zh-CN" dirty="0" err="1"/>
              <a:t>θ_i</a:t>
            </a:r>
            <a:r>
              <a:rPr lang="zh-CN" altLang="en-US" dirty="0"/>
              <a:t>值。可信区间包括与添加的</a:t>
            </a:r>
            <a:r>
              <a:rPr lang="en-US" altLang="zh-CN" dirty="0"/>
              <a:t>p _</a:t>
            </a:r>
            <a:r>
              <a:rPr lang="en-US" altLang="zh-CN" dirty="0" err="1"/>
              <a:t>i</a:t>
            </a:r>
            <a:r>
              <a:rPr lang="zh-CN" altLang="en-US" dirty="0"/>
              <a:t> 值对应的所有</a:t>
            </a:r>
            <a:r>
              <a:rPr lang="el-GR" altLang="zh-CN" dirty="0"/>
              <a:t>θ_</a:t>
            </a:r>
            <a:r>
              <a:rPr lang="en-US" altLang="zh-CN" dirty="0" err="1"/>
              <a:t>i</a:t>
            </a:r>
            <a:r>
              <a:rPr lang="en-US" altLang="zh-CN" dirty="0"/>
              <a:t>​</a:t>
            </a:r>
            <a:r>
              <a:rPr lang="zh-CN" altLang="en-US" dirty="0"/>
              <a:t>值。可信区间的边界通过对这些</a:t>
            </a:r>
            <a:r>
              <a:rPr lang="en-US" altLang="zh-CN" dirty="0" err="1"/>
              <a:t>θ_i</a:t>
            </a:r>
            <a:r>
              <a:rPr lang="zh-CN" altLang="en-US" dirty="0"/>
              <a:t> 值进行排序并取最小和最大值得到。</a:t>
            </a:r>
          </a:p>
        </p:txBody>
      </p:sp>
      <p:sp>
        <p:nvSpPr>
          <p:cNvPr id="9" name="文本框 8">
            <a:extLst>
              <a:ext uri="{FF2B5EF4-FFF2-40B4-BE49-F238E27FC236}">
                <a16:creationId xmlns:a16="http://schemas.microsoft.com/office/drawing/2014/main" id="{000D21A6-E453-4B2D-9F8F-72BF480DCCF8}"/>
              </a:ext>
            </a:extLst>
          </p:cNvPr>
          <p:cNvSpPr txBox="1"/>
          <p:nvPr/>
        </p:nvSpPr>
        <p:spPr>
          <a:xfrm>
            <a:off x="371475" y="5768459"/>
            <a:ext cx="3028950" cy="369332"/>
          </a:xfrm>
          <a:prstGeom prst="rect">
            <a:avLst/>
          </a:prstGeom>
          <a:noFill/>
        </p:spPr>
        <p:txBody>
          <a:bodyPr wrap="square" rtlCol="0">
            <a:spAutoFit/>
          </a:bodyPr>
          <a:lstStyle/>
          <a:p>
            <a:r>
              <a:rPr lang="zh-CN" altLang="en-US" dirty="0"/>
              <a:t>似然大</a:t>
            </a:r>
            <a:r>
              <a:rPr lang="en-US" altLang="zh-CN" dirty="0"/>
              <a:t>D</a:t>
            </a:r>
            <a:r>
              <a:rPr lang="zh-CN" altLang="en-US" dirty="0"/>
              <a:t>在左，概率大</a:t>
            </a:r>
            <a:r>
              <a:rPr lang="en-US" altLang="zh-CN" dirty="0"/>
              <a:t>D</a:t>
            </a:r>
            <a:r>
              <a:rPr lang="zh-CN" altLang="en-US" dirty="0"/>
              <a:t>在右</a:t>
            </a:r>
          </a:p>
        </p:txBody>
      </p:sp>
    </p:spTree>
    <p:extLst>
      <p:ext uri="{BB962C8B-B14F-4D97-AF65-F5344CB8AC3E}">
        <p14:creationId xmlns:p14="http://schemas.microsoft.com/office/powerpoint/2010/main" val="3224402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0D33A7E-EA57-4821-B9D8-072524BD651D}"/>
              </a:ext>
            </a:extLst>
          </p:cNvPr>
          <p:cNvPicPr>
            <a:picLocks noChangeAspect="1"/>
          </p:cNvPicPr>
          <p:nvPr/>
        </p:nvPicPr>
        <p:blipFill>
          <a:blip r:embed="rId2"/>
          <a:stretch>
            <a:fillRect/>
          </a:stretch>
        </p:blipFill>
        <p:spPr>
          <a:xfrm>
            <a:off x="1071096" y="371384"/>
            <a:ext cx="6677957" cy="1295581"/>
          </a:xfrm>
          <a:prstGeom prst="rect">
            <a:avLst/>
          </a:prstGeom>
        </p:spPr>
      </p:pic>
      <p:sp>
        <p:nvSpPr>
          <p:cNvPr id="4" name="文本框 3">
            <a:extLst>
              <a:ext uri="{FF2B5EF4-FFF2-40B4-BE49-F238E27FC236}">
                <a16:creationId xmlns:a16="http://schemas.microsoft.com/office/drawing/2014/main" id="{D4A6EF90-74F3-40C3-BC75-04F89902EC28}"/>
              </a:ext>
            </a:extLst>
          </p:cNvPr>
          <p:cNvSpPr txBox="1"/>
          <p:nvPr/>
        </p:nvSpPr>
        <p:spPr>
          <a:xfrm>
            <a:off x="1071096" y="1867584"/>
            <a:ext cx="6677957" cy="369332"/>
          </a:xfrm>
          <a:prstGeom prst="rect">
            <a:avLst/>
          </a:prstGeom>
          <a:noFill/>
        </p:spPr>
        <p:txBody>
          <a:bodyPr wrap="square" rtlCol="0">
            <a:spAutoFit/>
          </a:bodyPr>
          <a:lstStyle/>
          <a:p>
            <a:r>
              <a:rPr lang="zh-CN" altLang="en-US" dirty="0"/>
              <a:t>边缘化就是把某个无关参数的促成可能性整个积分掉，单列出来</a:t>
            </a:r>
          </a:p>
        </p:txBody>
      </p:sp>
    </p:spTree>
    <p:extLst>
      <p:ext uri="{BB962C8B-B14F-4D97-AF65-F5344CB8AC3E}">
        <p14:creationId xmlns:p14="http://schemas.microsoft.com/office/powerpoint/2010/main" val="3853018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5CF7C68-E656-46C1-9991-1D0DD6AA8C9C}"/>
              </a:ext>
            </a:extLst>
          </p:cNvPr>
          <p:cNvPicPr>
            <a:picLocks noChangeAspect="1"/>
          </p:cNvPicPr>
          <p:nvPr/>
        </p:nvPicPr>
        <p:blipFill>
          <a:blip r:embed="rId2"/>
          <a:stretch>
            <a:fillRect/>
          </a:stretch>
        </p:blipFill>
        <p:spPr>
          <a:xfrm>
            <a:off x="385415" y="292312"/>
            <a:ext cx="7655500" cy="1804284"/>
          </a:xfrm>
          <a:prstGeom prst="rect">
            <a:avLst/>
          </a:prstGeom>
        </p:spPr>
      </p:pic>
      <p:pic>
        <p:nvPicPr>
          <p:cNvPr id="5" name="图片 4">
            <a:extLst>
              <a:ext uri="{FF2B5EF4-FFF2-40B4-BE49-F238E27FC236}">
                <a16:creationId xmlns:a16="http://schemas.microsoft.com/office/drawing/2014/main" id="{07E85C8A-2CFC-4614-BF7A-F0C456C25E7E}"/>
              </a:ext>
            </a:extLst>
          </p:cNvPr>
          <p:cNvPicPr>
            <a:picLocks noChangeAspect="1"/>
          </p:cNvPicPr>
          <p:nvPr/>
        </p:nvPicPr>
        <p:blipFill>
          <a:blip r:embed="rId3"/>
          <a:stretch>
            <a:fillRect/>
          </a:stretch>
        </p:blipFill>
        <p:spPr>
          <a:xfrm>
            <a:off x="385414" y="2096596"/>
            <a:ext cx="7655499" cy="1445715"/>
          </a:xfrm>
          <a:prstGeom prst="rect">
            <a:avLst/>
          </a:prstGeom>
        </p:spPr>
      </p:pic>
      <p:pic>
        <p:nvPicPr>
          <p:cNvPr id="7" name="图片 6">
            <a:extLst>
              <a:ext uri="{FF2B5EF4-FFF2-40B4-BE49-F238E27FC236}">
                <a16:creationId xmlns:a16="http://schemas.microsoft.com/office/drawing/2014/main" id="{27831DC2-382B-4B9D-871C-BCB3DC6CA16E}"/>
              </a:ext>
            </a:extLst>
          </p:cNvPr>
          <p:cNvPicPr>
            <a:picLocks noChangeAspect="1"/>
          </p:cNvPicPr>
          <p:nvPr/>
        </p:nvPicPr>
        <p:blipFill>
          <a:blip r:embed="rId4"/>
          <a:stretch>
            <a:fillRect/>
          </a:stretch>
        </p:blipFill>
        <p:spPr>
          <a:xfrm>
            <a:off x="385414" y="3542311"/>
            <a:ext cx="6668528" cy="2832007"/>
          </a:xfrm>
          <a:prstGeom prst="rect">
            <a:avLst/>
          </a:prstGeom>
        </p:spPr>
      </p:pic>
      <p:pic>
        <p:nvPicPr>
          <p:cNvPr id="9" name="图片 8">
            <a:extLst>
              <a:ext uri="{FF2B5EF4-FFF2-40B4-BE49-F238E27FC236}">
                <a16:creationId xmlns:a16="http://schemas.microsoft.com/office/drawing/2014/main" id="{7EBCDFE3-3D8E-4AB1-836D-4D1C58157928}"/>
              </a:ext>
            </a:extLst>
          </p:cNvPr>
          <p:cNvPicPr>
            <a:picLocks noChangeAspect="1"/>
          </p:cNvPicPr>
          <p:nvPr/>
        </p:nvPicPr>
        <p:blipFill>
          <a:blip r:embed="rId5"/>
          <a:stretch>
            <a:fillRect/>
          </a:stretch>
        </p:blipFill>
        <p:spPr>
          <a:xfrm>
            <a:off x="7053942" y="3525667"/>
            <a:ext cx="4752644" cy="2865296"/>
          </a:xfrm>
          <a:prstGeom prst="rect">
            <a:avLst/>
          </a:prstGeom>
        </p:spPr>
      </p:pic>
      <p:pic>
        <p:nvPicPr>
          <p:cNvPr id="11" name="图片 10">
            <a:extLst>
              <a:ext uri="{FF2B5EF4-FFF2-40B4-BE49-F238E27FC236}">
                <a16:creationId xmlns:a16="http://schemas.microsoft.com/office/drawing/2014/main" id="{B7D8E871-0190-4EE4-8BF3-D08CB2B4E7B5}"/>
              </a:ext>
            </a:extLst>
          </p:cNvPr>
          <p:cNvPicPr>
            <a:picLocks noChangeAspect="1"/>
          </p:cNvPicPr>
          <p:nvPr/>
        </p:nvPicPr>
        <p:blipFill>
          <a:blip r:embed="rId6"/>
          <a:stretch>
            <a:fillRect/>
          </a:stretch>
        </p:blipFill>
        <p:spPr>
          <a:xfrm>
            <a:off x="8040913" y="1641534"/>
            <a:ext cx="3925940" cy="1445715"/>
          </a:xfrm>
          <a:prstGeom prst="rect">
            <a:avLst/>
          </a:prstGeom>
        </p:spPr>
      </p:pic>
      <p:sp>
        <p:nvSpPr>
          <p:cNvPr id="12" name="文本框 11">
            <a:extLst>
              <a:ext uri="{FF2B5EF4-FFF2-40B4-BE49-F238E27FC236}">
                <a16:creationId xmlns:a16="http://schemas.microsoft.com/office/drawing/2014/main" id="{2BE8D315-7EFF-4D5B-8BE9-86E8F7975C9B}"/>
              </a:ext>
            </a:extLst>
          </p:cNvPr>
          <p:cNvSpPr txBox="1"/>
          <p:nvPr/>
        </p:nvSpPr>
        <p:spPr>
          <a:xfrm>
            <a:off x="8040913" y="1031677"/>
            <a:ext cx="3033486" cy="369332"/>
          </a:xfrm>
          <a:prstGeom prst="rect">
            <a:avLst/>
          </a:prstGeom>
          <a:noFill/>
        </p:spPr>
        <p:txBody>
          <a:bodyPr wrap="square" rtlCol="0">
            <a:spAutoFit/>
          </a:bodyPr>
          <a:lstStyle/>
          <a:p>
            <a:r>
              <a:rPr lang="el-GR" altLang="zh-CN" dirty="0"/>
              <a:t>Θ</a:t>
            </a:r>
            <a:r>
              <a:rPr lang="en-US" altLang="zh-CN" dirty="0"/>
              <a:t>0</a:t>
            </a:r>
            <a:r>
              <a:rPr lang="zh-CN" altLang="en-US" dirty="0"/>
              <a:t>如何界定？</a:t>
            </a:r>
          </a:p>
        </p:txBody>
      </p:sp>
    </p:spTree>
    <p:extLst>
      <p:ext uri="{BB962C8B-B14F-4D97-AF65-F5344CB8AC3E}">
        <p14:creationId xmlns:p14="http://schemas.microsoft.com/office/powerpoint/2010/main" val="3910200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D4B1033-1238-4259-A65E-7B6DF4B2D425}"/>
              </a:ext>
            </a:extLst>
          </p:cNvPr>
          <p:cNvPicPr>
            <a:picLocks noChangeAspect="1"/>
          </p:cNvPicPr>
          <p:nvPr/>
        </p:nvPicPr>
        <p:blipFill>
          <a:blip r:embed="rId2"/>
          <a:stretch>
            <a:fillRect/>
          </a:stretch>
        </p:blipFill>
        <p:spPr>
          <a:xfrm>
            <a:off x="551750" y="556855"/>
            <a:ext cx="10021699" cy="5115639"/>
          </a:xfrm>
          <a:prstGeom prst="rect">
            <a:avLst/>
          </a:prstGeom>
        </p:spPr>
      </p:pic>
    </p:spTree>
    <p:extLst>
      <p:ext uri="{BB962C8B-B14F-4D97-AF65-F5344CB8AC3E}">
        <p14:creationId xmlns:p14="http://schemas.microsoft.com/office/powerpoint/2010/main" val="204734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C1F2E52-19F8-47C5-822C-90CEA79B3448}"/>
              </a:ext>
            </a:extLst>
          </p:cNvPr>
          <p:cNvPicPr>
            <a:picLocks noChangeAspect="1"/>
          </p:cNvPicPr>
          <p:nvPr/>
        </p:nvPicPr>
        <p:blipFill>
          <a:blip r:embed="rId2"/>
          <a:stretch>
            <a:fillRect/>
          </a:stretch>
        </p:blipFill>
        <p:spPr>
          <a:xfrm>
            <a:off x="571896" y="312346"/>
            <a:ext cx="10583752" cy="2343477"/>
          </a:xfrm>
          <a:prstGeom prst="rect">
            <a:avLst/>
          </a:prstGeom>
        </p:spPr>
      </p:pic>
      <p:pic>
        <p:nvPicPr>
          <p:cNvPr id="5" name="图片 4">
            <a:extLst>
              <a:ext uri="{FF2B5EF4-FFF2-40B4-BE49-F238E27FC236}">
                <a16:creationId xmlns:a16="http://schemas.microsoft.com/office/drawing/2014/main" id="{38597A63-874A-4C7E-8EDE-93A47F91E2CE}"/>
              </a:ext>
            </a:extLst>
          </p:cNvPr>
          <p:cNvPicPr>
            <a:picLocks noChangeAspect="1"/>
          </p:cNvPicPr>
          <p:nvPr/>
        </p:nvPicPr>
        <p:blipFill>
          <a:blip r:embed="rId3"/>
          <a:stretch>
            <a:fillRect/>
          </a:stretch>
        </p:blipFill>
        <p:spPr>
          <a:xfrm>
            <a:off x="571896" y="2842642"/>
            <a:ext cx="5753903" cy="1305107"/>
          </a:xfrm>
          <a:prstGeom prst="rect">
            <a:avLst/>
          </a:prstGeom>
        </p:spPr>
      </p:pic>
    </p:spTree>
    <p:extLst>
      <p:ext uri="{BB962C8B-B14F-4D97-AF65-F5344CB8AC3E}">
        <p14:creationId xmlns:p14="http://schemas.microsoft.com/office/powerpoint/2010/main" val="1684992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C4CC27F-1829-492F-94BA-587B7A05C5E2}"/>
              </a:ext>
            </a:extLst>
          </p:cNvPr>
          <p:cNvPicPr>
            <a:picLocks noChangeAspect="1"/>
          </p:cNvPicPr>
          <p:nvPr/>
        </p:nvPicPr>
        <p:blipFill>
          <a:blip r:embed="rId2"/>
          <a:stretch>
            <a:fillRect/>
          </a:stretch>
        </p:blipFill>
        <p:spPr>
          <a:xfrm>
            <a:off x="409628" y="188687"/>
            <a:ext cx="7936088" cy="5346594"/>
          </a:xfrm>
          <a:prstGeom prst="rect">
            <a:avLst/>
          </a:prstGeom>
        </p:spPr>
      </p:pic>
      <p:sp>
        <p:nvSpPr>
          <p:cNvPr id="4" name="文本框 3">
            <a:extLst>
              <a:ext uri="{FF2B5EF4-FFF2-40B4-BE49-F238E27FC236}">
                <a16:creationId xmlns:a16="http://schemas.microsoft.com/office/drawing/2014/main" id="{065C1420-DEA0-42ED-B670-E91420C8F7AB}"/>
              </a:ext>
            </a:extLst>
          </p:cNvPr>
          <p:cNvSpPr txBox="1"/>
          <p:nvPr/>
        </p:nvSpPr>
        <p:spPr>
          <a:xfrm>
            <a:off x="409628" y="5535281"/>
            <a:ext cx="7736114" cy="369332"/>
          </a:xfrm>
          <a:prstGeom prst="rect">
            <a:avLst/>
          </a:prstGeom>
          <a:noFill/>
        </p:spPr>
        <p:txBody>
          <a:bodyPr wrap="square" rtlCol="0">
            <a:spAutoFit/>
          </a:bodyPr>
          <a:lstStyle/>
          <a:p>
            <a:r>
              <a:rPr lang="zh-CN" altLang="en-US" dirty="0"/>
              <a:t>杰弗里斯先验的一个简单例子</a:t>
            </a:r>
          </a:p>
        </p:txBody>
      </p:sp>
      <p:sp>
        <p:nvSpPr>
          <p:cNvPr id="5" name="文本框 4">
            <a:extLst>
              <a:ext uri="{FF2B5EF4-FFF2-40B4-BE49-F238E27FC236}">
                <a16:creationId xmlns:a16="http://schemas.microsoft.com/office/drawing/2014/main" id="{A2C59F76-ADCC-4F76-ABF3-F5C1EC8550BA}"/>
              </a:ext>
            </a:extLst>
          </p:cNvPr>
          <p:cNvSpPr txBox="1"/>
          <p:nvPr/>
        </p:nvSpPr>
        <p:spPr>
          <a:xfrm>
            <a:off x="8563074" y="536159"/>
            <a:ext cx="2434156" cy="369332"/>
          </a:xfrm>
          <a:prstGeom prst="rect">
            <a:avLst/>
          </a:prstGeom>
          <a:noFill/>
        </p:spPr>
        <p:txBody>
          <a:bodyPr wrap="square" rtlCol="0">
            <a:spAutoFit/>
          </a:bodyPr>
          <a:lstStyle/>
          <a:p>
            <a:r>
              <a:rPr lang="zh-CN" altLang="en-US" dirty="0"/>
              <a:t>对数转换：</a:t>
            </a:r>
          </a:p>
        </p:txBody>
      </p:sp>
      <p:pic>
        <p:nvPicPr>
          <p:cNvPr id="7" name="图片 6">
            <a:extLst>
              <a:ext uri="{FF2B5EF4-FFF2-40B4-BE49-F238E27FC236}">
                <a16:creationId xmlns:a16="http://schemas.microsoft.com/office/drawing/2014/main" id="{08305BD9-6914-4C06-A44F-EC38E2838EED}"/>
              </a:ext>
            </a:extLst>
          </p:cNvPr>
          <p:cNvPicPr>
            <a:picLocks noChangeAspect="1"/>
          </p:cNvPicPr>
          <p:nvPr/>
        </p:nvPicPr>
        <p:blipFill>
          <a:blip r:embed="rId3"/>
          <a:stretch>
            <a:fillRect/>
          </a:stretch>
        </p:blipFill>
        <p:spPr>
          <a:xfrm>
            <a:off x="8563074" y="1484474"/>
            <a:ext cx="2610894" cy="717279"/>
          </a:xfrm>
          <a:prstGeom prst="rect">
            <a:avLst/>
          </a:prstGeom>
        </p:spPr>
      </p:pic>
    </p:spTree>
    <p:extLst>
      <p:ext uri="{BB962C8B-B14F-4D97-AF65-F5344CB8AC3E}">
        <p14:creationId xmlns:p14="http://schemas.microsoft.com/office/powerpoint/2010/main" val="3308367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541197A-CC4C-4651-AC22-0B64FB3107DA}"/>
              </a:ext>
            </a:extLst>
          </p:cNvPr>
          <p:cNvPicPr>
            <a:picLocks noChangeAspect="1"/>
          </p:cNvPicPr>
          <p:nvPr/>
        </p:nvPicPr>
        <p:blipFill>
          <a:blip r:embed="rId2"/>
          <a:stretch>
            <a:fillRect/>
          </a:stretch>
        </p:blipFill>
        <p:spPr>
          <a:xfrm>
            <a:off x="182880" y="321231"/>
            <a:ext cx="7333488" cy="1726965"/>
          </a:xfrm>
          <a:prstGeom prst="rect">
            <a:avLst/>
          </a:prstGeom>
        </p:spPr>
      </p:pic>
      <p:pic>
        <p:nvPicPr>
          <p:cNvPr id="5" name="图片 4">
            <a:extLst>
              <a:ext uri="{FF2B5EF4-FFF2-40B4-BE49-F238E27FC236}">
                <a16:creationId xmlns:a16="http://schemas.microsoft.com/office/drawing/2014/main" id="{33A5BB71-CD98-4063-A447-081314646577}"/>
              </a:ext>
            </a:extLst>
          </p:cNvPr>
          <p:cNvPicPr>
            <a:picLocks noChangeAspect="1"/>
          </p:cNvPicPr>
          <p:nvPr/>
        </p:nvPicPr>
        <p:blipFill>
          <a:blip r:embed="rId3"/>
          <a:stretch>
            <a:fillRect/>
          </a:stretch>
        </p:blipFill>
        <p:spPr>
          <a:xfrm>
            <a:off x="182880" y="2131336"/>
            <a:ext cx="7333488" cy="919972"/>
          </a:xfrm>
          <a:prstGeom prst="rect">
            <a:avLst/>
          </a:prstGeom>
        </p:spPr>
      </p:pic>
      <p:pic>
        <p:nvPicPr>
          <p:cNvPr id="7" name="图片 6">
            <a:extLst>
              <a:ext uri="{FF2B5EF4-FFF2-40B4-BE49-F238E27FC236}">
                <a16:creationId xmlns:a16="http://schemas.microsoft.com/office/drawing/2014/main" id="{C1CB7378-DB20-4F44-8CD9-035F49CF0DCF}"/>
              </a:ext>
            </a:extLst>
          </p:cNvPr>
          <p:cNvPicPr>
            <a:picLocks noChangeAspect="1"/>
          </p:cNvPicPr>
          <p:nvPr/>
        </p:nvPicPr>
        <p:blipFill>
          <a:blip r:embed="rId4"/>
          <a:stretch>
            <a:fillRect/>
          </a:stretch>
        </p:blipFill>
        <p:spPr>
          <a:xfrm>
            <a:off x="182880" y="3060744"/>
            <a:ext cx="7333488" cy="3568777"/>
          </a:xfrm>
          <a:prstGeom prst="rect">
            <a:avLst/>
          </a:prstGeom>
        </p:spPr>
      </p:pic>
      <p:sp>
        <p:nvSpPr>
          <p:cNvPr id="8" name="文本框 7">
            <a:extLst>
              <a:ext uri="{FF2B5EF4-FFF2-40B4-BE49-F238E27FC236}">
                <a16:creationId xmlns:a16="http://schemas.microsoft.com/office/drawing/2014/main" id="{65C15394-6232-4A40-9416-143892C4BEFD}"/>
              </a:ext>
            </a:extLst>
          </p:cNvPr>
          <p:cNvSpPr txBox="1"/>
          <p:nvPr/>
        </p:nvSpPr>
        <p:spPr>
          <a:xfrm>
            <a:off x="7775452" y="2268156"/>
            <a:ext cx="3874004" cy="646331"/>
          </a:xfrm>
          <a:prstGeom prst="rect">
            <a:avLst/>
          </a:prstGeom>
          <a:noFill/>
        </p:spPr>
        <p:txBody>
          <a:bodyPr wrap="square" rtlCol="0">
            <a:spAutoFit/>
          </a:bodyPr>
          <a:lstStyle/>
          <a:p>
            <a:r>
              <a:rPr lang="zh-CN" altLang="en-US" dirty="0"/>
              <a:t>杰弗里斯先验强调不同尺度上的概率同步</a:t>
            </a:r>
          </a:p>
        </p:txBody>
      </p:sp>
      <p:pic>
        <p:nvPicPr>
          <p:cNvPr id="10" name="图片 9">
            <a:extLst>
              <a:ext uri="{FF2B5EF4-FFF2-40B4-BE49-F238E27FC236}">
                <a16:creationId xmlns:a16="http://schemas.microsoft.com/office/drawing/2014/main" id="{C0C539E9-A7FB-458F-B7F8-B431BEDB500F}"/>
              </a:ext>
            </a:extLst>
          </p:cNvPr>
          <p:cNvPicPr>
            <a:picLocks noChangeAspect="1"/>
          </p:cNvPicPr>
          <p:nvPr/>
        </p:nvPicPr>
        <p:blipFill>
          <a:blip r:embed="rId5"/>
          <a:stretch>
            <a:fillRect/>
          </a:stretch>
        </p:blipFill>
        <p:spPr>
          <a:xfrm>
            <a:off x="7775452" y="366882"/>
            <a:ext cx="3874004" cy="1592056"/>
          </a:xfrm>
          <a:prstGeom prst="rect">
            <a:avLst/>
          </a:prstGeom>
        </p:spPr>
      </p:pic>
      <p:sp>
        <p:nvSpPr>
          <p:cNvPr id="11" name="文本框 10">
            <a:extLst>
              <a:ext uri="{FF2B5EF4-FFF2-40B4-BE49-F238E27FC236}">
                <a16:creationId xmlns:a16="http://schemas.microsoft.com/office/drawing/2014/main" id="{D81BD06A-0944-43B2-9456-7F952C6C1240}"/>
              </a:ext>
            </a:extLst>
          </p:cNvPr>
          <p:cNvSpPr txBox="1"/>
          <p:nvPr/>
        </p:nvSpPr>
        <p:spPr>
          <a:xfrm>
            <a:off x="7775452" y="3205417"/>
            <a:ext cx="3874004" cy="923330"/>
          </a:xfrm>
          <a:prstGeom prst="rect">
            <a:avLst/>
          </a:prstGeom>
          <a:noFill/>
        </p:spPr>
        <p:txBody>
          <a:bodyPr wrap="square" rtlCol="0">
            <a:spAutoFit/>
          </a:bodyPr>
          <a:lstStyle/>
          <a:p>
            <a:r>
              <a:rPr lang="zh-CN" altLang="en-US" dirty="0"/>
              <a:t>看起来类似，区别在于先验中变量的纠缠数量关系，是平移还是倍增类似的</a:t>
            </a:r>
          </a:p>
        </p:txBody>
      </p:sp>
    </p:spTree>
    <p:extLst>
      <p:ext uri="{BB962C8B-B14F-4D97-AF65-F5344CB8AC3E}">
        <p14:creationId xmlns:p14="http://schemas.microsoft.com/office/powerpoint/2010/main" val="2063086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9FD9ABD-8BEC-4DBB-9553-36325E46C347}"/>
              </a:ext>
            </a:extLst>
          </p:cNvPr>
          <p:cNvPicPr>
            <a:picLocks noChangeAspect="1"/>
          </p:cNvPicPr>
          <p:nvPr/>
        </p:nvPicPr>
        <p:blipFill>
          <a:blip r:embed="rId2"/>
          <a:stretch>
            <a:fillRect/>
          </a:stretch>
        </p:blipFill>
        <p:spPr>
          <a:xfrm>
            <a:off x="248140" y="109727"/>
            <a:ext cx="7259084" cy="4841853"/>
          </a:xfrm>
          <a:prstGeom prst="rect">
            <a:avLst/>
          </a:prstGeom>
        </p:spPr>
      </p:pic>
      <p:sp>
        <p:nvSpPr>
          <p:cNvPr id="4" name="文本框 3">
            <a:extLst>
              <a:ext uri="{FF2B5EF4-FFF2-40B4-BE49-F238E27FC236}">
                <a16:creationId xmlns:a16="http://schemas.microsoft.com/office/drawing/2014/main" id="{7589B6D8-9BAE-4997-B184-E4A1A428C8B9}"/>
              </a:ext>
            </a:extLst>
          </p:cNvPr>
          <p:cNvSpPr txBox="1"/>
          <p:nvPr/>
        </p:nvSpPr>
        <p:spPr>
          <a:xfrm>
            <a:off x="248140" y="5202936"/>
            <a:ext cx="7259084" cy="369332"/>
          </a:xfrm>
          <a:prstGeom prst="rect">
            <a:avLst/>
          </a:prstGeom>
          <a:noFill/>
        </p:spPr>
        <p:txBody>
          <a:bodyPr wrap="square" rtlCol="0">
            <a:spAutoFit/>
          </a:bodyPr>
          <a:lstStyle/>
          <a:p>
            <a:r>
              <a:rPr lang="zh-CN" altLang="en-US" dirty="0"/>
              <a:t>体会下这四种先验概率影响，其中</a:t>
            </a:r>
            <a:r>
              <a:rPr lang="en-US" altLang="zh-CN" dirty="0"/>
              <a:t>H</a:t>
            </a:r>
            <a:r>
              <a:rPr lang="zh-CN" altLang="en-US" dirty="0"/>
              <a:t>是先验的，</a:t>
            </a:r>
            <a:r>
              <a:rPr lang="en-US" altLang="zh-CN" dirty="0"/>
              <a:t>v</a:t>
            </a:r>
            <a:r>
              <a:rPr lang="zh-CN" altLang="en-US" dirty="0"/>
              <a:t>是数据的，</a:t>
            </a:r>
          </a:p>
        </p:txBody>
      </p:sp>
      <p:pic>
        <p:nvPicPr>
          <p:cNvPr id="6" name="图片 5">
            <a:extLst>
              <a:ext uri="{FF2B5EF4-FFF2-40B4-BE49-F238E27FC236}">
                <a16:creationId xmlns:a16="http://schemas.microsoft.com/office/drawing/2014/main" id="{E5C31AF7-3FB1-402C-9011-86F6076D4845}"/>
              </a:ext>
            </a:extLst>
          </p:cNvPr>
          <p:cNvPicPr>
            <a:picLocks noChangeAspect="1"/>
          </p:cNvPicPr>
          <p:nvPr/>
        </p:nvPicPr>
        <p:blipFill>
          <a:blip r:embed="rId3"/>
          <a:stretch>
            <a:fillRect/>
          </a:stretch>
        </p:blipFill>
        <p:spPr>
          <a:xfrm>
            <a:off x="7507224" y="378772"/>
            <a:ext cx="4456682" cy="570387"/>
          </a:xfrm>
          <a:prstGeom prst="rect">
            <a:avLst/>
          </a:prstGeom>
        </p:spPr>
      </p:pic>
      <p:sp>
        <p:nvSpPr>
          <p:cNvPr id="7" name="文本框 6">
            <a:extLst>
              <a:ext uri="{FF2B5EF4-FFF2-40B4-BE49-F238E27FC236}">
                <a16:creationId xmlns:a16="http://schemas.microsoft.com/office/drawing/2014/main" id="{FE310D89-691C-4AB0-9219-6601A8FA0765}"/>
              </a:ext>
            </a:extLst>
          </p:cNvPr>
          <p:cNvSpPr txBox="1"/>
          <p:nvPr/>
        </p:nvSpPr>
        <p:spPr>
          <a:xfrm>
            <a:off x="7598664" y="1066276"/>
            <a:ext cx="3465576" cy="1200329"/>
          </a:xfrm>
          <a:prstGeom prst="rect">
            <a:avLst/>
          </a:prstGeom>
          <a:noFill/>
        </p:spPr>
        <p:txBody>
          <a:bodyPr wrap="square" rtlCol="0">
            <a:spAutoFit/>
          </a:bodyPr>
          <a:lstStyle/>
          <a:p>
            <a:r>
              <a:rPr lang="zh-CN" altLang="en-US" dirty="0"/>
              <a:t>如果</a:t>
            </a:r>
            <a:r>
              <a:rPr lang="en-US" altLang="zh-CN" dirty="0"/>
              <a:t>H</a:t>
            </a:r>
            <a:r>
              <a:rPr lang="zh-CN" altLang="en-US" dirty="0"/>
              <a:t>不是边缘化参数，那么数据促成就是考虑误差，误差越小促成的可能越大，所以对应的促成是一个高斯分布</a:t>
            </a:r>
          </a:p>
        </p:txBody>
      </p:sp>
      <p:sp>
        <p:nvSpPr>
          <p:cNvPr id="8" name="文本框 7">
            <a:extLst>
              <a:ext uri="{FF2B5EF4-FFF2-40B4-BE49-F238E27FC236}">
                <a16:creationId xmlns:a16="http://schemas.microsoft.com/office/drawing/2014/main" id="{E623D628-FC77-4D4C-B9E2-AA4D80251FF8}"/>
              </a:ext>
            </a:extLst>
          </p:cNvPr>
          <p:cNvSpPr txBox="1"/>
          <p:nvPr/>
        </p:nvSpPr>
        <p:spPr>
          <a:xfrm>
            <a:off x="7507224" y="2629424"/>
            <a:ext cx="4014216" cy="1200329"/>
          </a:xfrm>
          <a:prstGeom prst="rect">
            <a:avLst/>
          </a:prstGeom>
          <a:noFill/>
        </p:spPr>
        <p:txBody>
          <a:bodyPr wrap="square" rtlCol="0">
            <a:spAutoFit/>
          </a:bodyPr>
          <a:lstStyle/>
          <a:p>
            <a:r>
              <a:rPr lang="zh-CN" altLang="en-US" dirty="0"/>
              <a:t>这四种模式对应的</a:t>
            </a:r>
            <a:r>
              <a:rPr lang="en-US" altLang="zh-CN" dirty="0"/>
              <a:t>p(</a:t>
            </a:r>
            <a:r>
              <a:rPr lang="en-US" altLang="zh-CN" dirty="0" err="1"/>
              <a:t>x|D,I</a:t>
            </a:r>
            <a:r>
              <a:rPr lang="en-US" altLang="zh-CN" dirty="0"/>
              <a:t>)</a:t>
            </a:r>
            <a:r>
              <a:rPr lang="zh-CN" altLang="en-US" dirty="0"/>
              <a:t>都是由三部分组成：一个</a:t>
            </a:r>
            <a:r>
              <a:rPr lang="en-US" altLang="zh-CN" dirty="0"/>
              <a:t>p(</a:t>
            </a:r>
            <a:r>
              <a:rPr lang="en-US" altLang="zh-CN" dirty="0" err="1"/>
              <a:t>x|I</a:t>
            </a:r>
            <a:r>
              <a:rPr lang="en-US" altLang="zh-CN" dirty="0"/>
              <a:t>)</a:t>
            </a:r>
            <a:r>
              <a:rPr lang="zh-CN" altLang="en-US" dirty="0"/>
              <a:t>，一个</a:t>
            </a:r>
            <a:r>
              <a:rPr lang="en-US" altLang="zh-CN" dirty="0"/>
              <a:t>H</a:t>
            </a:r>
            <a:r>
              <a:rPr lang="zh-CN" altLang="en-US" dirty="0"/>
              <a:t>的边缘化参数，一个似然，即数据促成误差。发现这里</a:t>
            </a:r>
            <a:r>
              <a:rPr lang="en-US" altLang="zh-CN" dirty="0"/>
              <a:t>v</a:t>
            </a:r>
            <a:r>
              <a:rPr lang="zh-CN" altLang="en-US" dirty="0"/>
              <a:t>不是参数，</a:t>
            </a:r>
            <a:r>
              <a:rPr lang="en-US" altLang="zh-CN" dirty="0"/>
              <a:t>x</a:t>
            </a:r>
            <a:r>
              <a:rPr lang="zh-CN" altLang="en-US" dirty="0"/>
              <a:t>才是，</a:t>
            </a:r>
            <a:r>
              <a:rPr lang="en-US" altLang="zh-CN" dirty="0" err="1"/>
              <a:t>vm</a:t>
            </a:r>
            <a:r>
              <a:rPr lang="zh-CN" altLang="en-US" dirty="0"/>
              <a:t>已知</a:t>
            </a:r>
          </a:p>
        </p:txBody>
      </p:sp>
      <p:pic>
        <p:nvPicPr>
          <p:cNvPr id="10" name="图片 9">
            <a:extLst>
              <a:ext uri="{FF2B5EF4-FFF2-40B4-BE49-F238E27FC236}">
                <a16:creationId xmlns:a16="http://schemas.microsoft.com/office/drawing/2014/main" id="{4CB6E757-A8E8-4121-B550-3285C670EDC2}"/>
              </a:ext>
            </a:extLst>
          </p:cNvPr>
          <p:cNvPicPr>
            <a:picLocks noChangeAspect="1"/>
          </p:cNvPicPr>
          <p:nvPr/>
        </p:nvPicPr>
        <p:blipFill>
          <a:blip r:embed="rId4"/>
          <a:stretch>
            <a:fillRect/>
          </a:stretch>
        </p:blipFill>
        <p:spPr>
          <a:xfrm>
            <a:off x="7507224" y="3928582"/>
            <a:ext cx="4242816" cy="1022998"/>
          </a:xfrm>
          <a:prstGeom prst="rect">
            <a:avLst/>
          </a:prstGeom>
        </p:spPr>
      </p:pic>
    </p:spTree>
    <p:extLst>
      <p:ext uri="{BB962C8B-B14F-4D97-AF65-F5344CB8AC3E}">
        <p14:creationId xmlns:p14="http://schemas.microsoft.com/office/powerpoint/2010/main" val="1107540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8334F41-94E6-48FB-BA5F-055606317279}"/>
              </a:ext>
            </a:extLst>
          </p:cNvPr>
          <p:cNvPicPr>
            <a:picLocks noChangeAspect="1"/>
          </p:cNvPicPr>
          <p:nvPr/>
        </p:nvPicPr>
        <p:blipFill>
          <a:blip r:embed="rId2"/>
          <a:stretch>
            <a:fillRect/>
          </a:stretch>
        </p:blipFill>
        <p:spPr>
          <a:xfrm>
            <a:off x="310896" y="264239"/>
            <a:ext cx="11237976" cy="2500116"/>
          </a:xfrm>
          <a:prstGeom prst="rect">
            <a:avLst/>
          </a:prstGeom>
        </p:spPr>
      </p:pic>
      <p:sp>
        <p:nvSpPr>
          <p:cNvPr id="4" name="文本框 3">
            <a:extLst>
              <a:ext uri="{FF2B5EF4-FFF2-40B4-BE49-F238E27FC236}">
                <a16:creationId xmlns:a16="http://schemas.microsoft.com/office/drawing/2014/main" id="{8D530F08-803B-4CC2-AC2D-DEF72798A3E5}"/>
              </a:ext>
            </a:extLst>
          </p:cNvPr>
          <p:cNvSpPr txBox="1"/>
          <p:nvPr/>
        </p:nvSpPr>
        <p:spPr>
          <a:xfrm>
            <a:off x="667512" y="3063240"/>
            <a:ext cx="10232136" cy="369332"/>
          </a:xfrm>
          <a:prstGeom prst="rect">
            <a:avLst/>
          </a:prstGeom>
          <a:noFill/>
        </p:spPr>
        <p:txBody>
          <a:bodyPr wrap="square" rtlCol="0">
            <a:spAutoFit/>
          </a:bodyPr>
          <a:lstStyle/>
          <a:p>
            <a:r>
              <a:rPr lang="zh-CN" altLang="en-US" dirty="0"/>
              <a:t>对于不好积分的情况，我们用数值积分和对</a:t>
            </a:r>
            <a:r>
              <a:rPr lang="en-US" altLang="zh-CN" dirty="0"/>
              <a:t>x</a:t>
            </a:r>
            <a:r>
              <a:rPr lang="zh-CN" altLang="en-US" dirty="0"/>
              <a:t>分</a:t>
            </a:r>
            <a:r>
              <a:rPr lang="en-US" altLang="zh-CN" dirty="0"/>
              <a:t>bin</a:t>
            </a:r>
            <a:r>
              <a:rPr lang="zh-CN" altLang="en-US" dirty="0"/>
              <a:t>的方法去搞，设置</a:t>
            </a:r>
            <a:r>
              <a:rPr lang="en-US" altLang="zh-CN" dirty="0"/>
              <a:t>x</a:t>
            </a:r>
            <a:r>
              <a:rPr lang="zh-CN" altLang="en-US" dirty="0"/>
              <a:t>是间隔的，不用连续来强求</a:t>
            </a:r>
          </a:p>
        </p:txBody>
      </p:sp>
      <p:sp>
        <p:nvSpPr>
          <p:cNvPr id="5" name="文本框 4">
            <a:extLst>
              <a:ext uri="{FF2B5EF4-FFF2-40B4-BE49-F238E27FC236}">
                <a16:creationId xmlns:a16="http://schemas.microsoft.com/office/drawing/2014/main" id="{34E2E083-88C4-4160-8583-64C8E70C8F4E}"/>
              </a:ext>
            </a:extLst>
          </p:cNvPr>
          <p:cNvSpPr txBox="1"/>
          <p:nvPr/>
        </p:nvSpPr>
        <p:spPr>
          <a:xfrm>
            <a:off x="404622" y="3599611"/>
            <a:ext cx="9498330" cy="369332"/>
          </a:xfrm>
          <a:prstGeom prst="rect">
            <a:avLst/>
          </a:prstGeom>
          <a:noFill/>
        </p:spPr>
        <p:txBody>
          <a:bodyPr wrap="square">
            <a:spAutoFit/>
          </a:bodyPr>
          <a:lstStyle/>
          <a:p>
            <a:r>
              <a:rPr lang="en-US" altLang="zh-CN" dirty="0"/>
              <a:t>χ² </a:t>
            </a:r>
            <a:r>
              <a:rPr lang="zh-CN" altLang="en-US" dirty="0"/>
              <a:t>分布描述了从正态分布中抽取的样本的方差的分布。</a:t>
            </a:r>
            <a:r>
              <a:rPr lang="en-US" altLang="zh-CN" dirty="0"/>
              <a:t>χ² </a:t>
            </a:r>
            <a:r>
              <a:rPr lang="zh-CN" altLang="en-US" dirty="0"/>
              <a:t>分布是伽玛分布的一种特殊情况</a:t>
            </a:r>
          </a:p>
        </p:txBody>
      </p:sp>
    </p:spTree>
    <p:extLst>
      <p:ext uri="{BB962C8B-B14F-4D97-AF65-F5344CB8AC3E}">
        <p14:creationId xmlns:p14="http://schemas.microsoft.com/office/powerpoint/2010/main" val="2995557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96AC82-3295-4A23-B18F-C0A2C947F783}"/>
              </a:ext>
            </a:extLst>
          </p:cNvPr>
          <p:cNvPicPr>
            <a:picLocks noChangeAspect="1"/>
          </p:cNvPicPr>
          <p:nvPr/>
        </p:nvPicPr>
        <p:blipFill>
          <a:blip r:embed="rId2"/>
          <a:stretch>
            <a:fillRect/>
          </a:stretch>
        </p:blipFill>
        <p:spPr>
          <a:xfrm>
            <a:off x="383229" y="226848"/>
            <a:ext cx="6355899" cy="6317261"/>
          </a:xfrm>
          <a:prstGeom prst="rect">
            <a:avLst/>
          </a:prstGeom>
        </p:spPr>
      </p:pic>
      <p:sp>
        <p:nvSpPr>
          <p:cNvPr id="4" name="文本框 3">
            <a:extLst>
              <a:ext uri="{FF2B5EF4-FFF2-40B4-BE49-F238E27FC236}">
                <a16:creationId xmlns:a16="http://schemas.microsoft.com/office/drawing/2014/main" id="{C21EFB0D-9DBC-43FA-8DE7-2C3D5A6CE724}"/>
              </a:ext>
            </a:extLst>
          </p:cNvPr>
          <p:cNvSpPr txBox="1"/>
          <p:nvPr/>
        </p:nvSpPr>
        <p:spPr>
          <a:xfrm>
            <a:off x="7278624" y="1014984"/>
            <a:ext cx="3026664" cy="369332"/>
          </a:xfrm>
          <a:prstGeom prst="rect">
            <a:avLst/>
          </a:prstGeom>
          <a:noFill/>
        </p:spPr>
        <p:txBody>
          <a:bodyPr wrap="square" rtlCol="0">
            <a:spAutoFit/>
          </a:bodyPr>
          <a:lstStyle/>
          <a:p>
            <a:r>
              <a:rPr lang="zh-CN" altLang="en-US" dirty="0"/>
              <a:t>香农基础还是容易理解的</a:t>
            </a:r>
          </a:p>
        </p:txBody>
      </p:sp>
    </p:spTree>
    <p:extLst>
      <p:ext uri="{BB962C8B-B14F-4D97-AF65-F5344CB8AC3E}">
        <p14:creationId xmlns:p14="http://schemas.microsoft.com/office/powerpoint/2010/main" val="1815729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5467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7865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031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771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A4CCB02-70CD-43A6-90E0-2AAB016CED51}"/>
              </a:ext>
            </a:extLst>
          </p:cNvPr>
          <p:cNvSpPr txBox="1"/>
          <p:nvPr/>
        </p:nvSpPr>
        <p:spPr>
          <a:xfrm>
            <a:off x="390524" y="614660"/>
            <a:ext cx="11229975" cy="646331"/>
          </a:xfrm>
          <a:prstGeom prst="rect">
            <a:avLst/>
          </a:prstGeom>
          <a:noFill/>
        </p:spPr>
        <p:txBody>
          <a:bodyPr wrap="square">
            <a:spAutoFit/>
          </a:bodyPr>
          <a:lstStyle/>
          <a:p>
            <a:r>
              <a:rPr lang="zh-CN" altLang="en-US" dirty="0"/>
              <a:t>中心极限定理指出任何由大量随机分量之和所描述的变量都服从高斯分布一样，任何由大量不占主导地位的随机因子之积所描述的变量都服从对数正态分布。</a:t>
            </a:r>
          </a:p>
        </p:txBody>
      </p:sp>
      <p:pic>
        <p:nvPicPr>
          <p:cNvPr id="5" name="图片 4">
            <a:extLst>
              <a:ext uri="{FF2B5EF4-FFF2-40B4-BE49-F238E27FC236}">
                <a16:creationId xmlns:a16="http://schemas.microsoft.com/office/drawing/2014/main" id="{41A94CDE-5995-463E-BA80-5FB56129E641}"/>
              </a:ext>
            </a:extLst>
          </p:cNvPr>
          <p:cNvPicPr>
            <a:picLocks noChangeAspect="1"/>
          </p:cNvPicPr>
          <p:nvPr/>
        </p:nvPicPr>
        <p:blipFill>
          <a:blip r:embed="rId2"/>
          <a:stretch>
            <a:fillRect/>
          </a:stretch>
        </p:blipFill>
        <p:spPr>
          <a:xfrm>
            <a:off x="390524" y="1381061"/>
            <a:ext cx="4086795" cy="914528"/>
          </a:xfrm>
          <a:prstGeom prst="rect">
            <a:avLst/>
          </a:prstGeom>
        </p:spPr>
      </p:pic>
      <p:pic>
        <p:nvPicPr>
          <p:cNvPr id="7" name="图片 6">
            <a:extLst>
              <a:ext uri="{FF2B5EF4-FFF2-40B4-BE49-F238E27FC236}">
                <a16:creationId xmlns:a16="http://schemas.microsoft.com/office/drawing/2014/main" id="{ED0F7890-0841-46E8-BDF1-AD8A12870A86}"/>
              </a:ext>
            </a:extLst>
          </p:cNvPr>
          <p:cNvPicPr>
            <a:picLocks noChangeAspect="1"/>
          </p:cNvPicPr>
          <p:nvPr/>
        </p:nvPicPr>
        <p:blipFill>
          <a:blip r:embed="rId3"/>
          <a:stretch>
            <a:fillRect/>
          </a:stretch>
        </p:blipFill>
        <p:spPr>
          <a:xfrm>
            <a:off x="390524" y="4133655"/>
            <a:ext cx="3134162" cy="943107"/>
          </a:xfrm>
          <a:prstGeom prst="rect">
            <a:avLst/>
          </a:prstGeom>
        </p:spPr>
      </p:pic>
      <p:sp>
        <p:nvSpPr>
          <p:cNvPr id="8" name="文本框 7">
            <a:extLst>
              <a:ext uri="{FF2B5EF4-FFF2-40B4-BE49-F238E27FC236}">
                <a16:creationId xmlns:a16="http://schemas.microsoft.com/office/drawing/2014/main" id="{42D8625D-D287-447F-BC4F-0777466D5011}"/>
              </a:ext>
            </a:extLst>
          </p:cNvPr>
          <p:cNvSpPr txBox="1"/>
          <p:nvPr/>
        </p:nvSpPr>
        <p:spPr>
          <a:xfrm>
            <a:off x="390524" y="2772781"/>
            <a:ext cx="10391776" cy="1200329"/>
          </a:xfrm>
          <a:prstGeom prst="rect">
            <a:avLst/>
          </a:prstGeom>
          <a:noFill/>
        </p:spPr>
        <p:txBody>
          <a:bodyPr wrap="square" rtlCol="0">
            <a:spAutoFit/>
          </a:bodyPr>
          <a:lstStyle/>
          <a:p>
            <a:r>
              <a:rPr lang="zh-CN" altLang="en-US" dirty="0"/>
              <a:t>贝叶斯定理：</a:t>
            </a:r>
            <a:r>
              <a:rPr lang="zh-CN" altLang="en-US" b="0" i="0" dirty="0">
                <a:solidFill>
                  <a:srgbClr val="1A202C"/>
                </a:solidFill>
                <a:effectLst/>
                <a:latin typeface="PingFang"/>
              </a:rPr>
              <a:t>贝叶斯使用贝叶斯定理的方法使用相同的代数，但将其应用于</a:t>
            </a:r>
            <a:r>
              <a:rPr lang="en-US" altLang="zh-CN" b="0" i="0" dirty="0">
                <a:solidFill>
                  <a:srgbClr val="1A202C"/>
                </a:solidFill>
                <a:effectLst/>
                <a:latin typeface="PingFang"/>
              </a:rPr>
              <a:t>B</a:t>
            </a:r>
            <a:r>
              <a:rPr lang="zh-CN" altLang="en-US" b="0" i="0" dirty="0">
                <a:solidFill>
                  <a:srgbClr val="1A202C"/>
                </a:solidFill>
                <a:effectLst/>
                <a:latin typeface="PingFang"/>
              </a:rPr>
              <a:t>代表实验结果、</a:t>
            </a:r>
            <a:r>
              <a:rPr lang="en-US" altLang="zh-CN" b="0" i="0" dirty="0">
                <a:solidFill>
                  <a:srgbClr val="1A202C"/>
                </a:solidFill>
                <a:effectLst/>
                <a:latin typeface="PingFang"/>
              </a:rPr>
              <a:t>A</a:t>
            </a:r>
            <a:r>
              <a:rPr lang="zh-CN" altLang="en-US" b="0" i="0" dirty="0">
                <a:solidFill>
                  <a:srgbClr val="1A202C"/>
                </a:solidFill>
                <a:effectLst/>
                <a:latin typeface="PingFang"/>
              </a:rPr>
              <a:t>代表理论的情况。</a:t>
            </a:r>
            <a:r>
              <a:rPr lang="en-US" altLang="zh-CN" b="0" i="0" dirty="0">
                <a:solidFill>
                  <a:srgbClr val="1A202C"/>
                </a:solidFill>
                <a:effectLst/>
                <a:latin typeface="PingFang"/>
              </a:rPr>
              <a:t>P(B|A)</a:t>
            </a:r>
            <a:r>
              <a:rPr lang="zh-CN" altLang="en-US" b="0" i="0" dirty="0">
                <a:solidFill>
                  <a:srgbClr val="1A202C"/>
                </a:solidFill>
                <a:effectLst/>
                <a:latin typeface="PingFang"/>
              </a:rPr>
              <a:t>是在理论正确的情况下实验结果发生的概率，</a:t>
            </a:r>
            <a:r>
              <a:rPr lang="en-US" altLang="zh-CN" b="0" i="0" dirty="0">
                <a:solidFill>
                  <a:srgbClr val="1A202C"/>
                </a:solidFill>
                <a:effectLst/>
                <a:latin typeface="PingFang"/>
              </a:rPr>
              <a:t>P(A)</a:t>
            </a:r>
            <a:r>
              <a:rPr lang="zh-CN" altLang="en-US" b="0" i="0" dirty="0">
                <a:solidFill>
                  <a:srgbClr val="1A202C"/>
                </a:solidFill>
                <a:effectLst/>
                <a:latin typeface="PingFang"/>
              </a:rPr>
              <a:t>是在实验之前你个人认为理论正确的概率</a:t>
            </a:r>
            <a:r>
              <a:rPr lang="en-US" altLang="zh-CN" b="0" i="0" dirty="0">
                <a:solidFill>
                  <a:srgbClr val="1A202C"/>
                </a:solidFill>
                <a:effectLst/>
                <a:latin typeface="PingFang"/>
              </a:rPr>
              <a:t>——</a:t>
            </a:r>
            <a:r>
              <a:rPr lang="zh-CN" altLang="en-US" b="0" i="0" dirty="0">
                <a:solidFill>
                  <a:srgbClr val="1A202C"/>
                </a:solidFill>
                <a:effectLst/>
                <a:latin typeface="PingFang"/>
              </a:rPr>
              <a:t>先验概率。</a:t>
            </a:r>
            <a:r>
              <a:rPr lang="en-US" altLang="zh-CN" b="0" i="0" dirty="0">
                <a:solidFill>
                  <a:srgbClr val="1A202C"/>
                </a:solidFill>
                <a:effectLst/>
                <a:latin typeface="PingFang"/>
              </a:rPr>
              <a:t>P(A|B)</a:t>
            </a:r>
            <a:r>
              <a:rPr lang="zh-CN" altLang="en-US" b="0" i="0" dirty="0">
                <a:solidFill>
                  <a:srgbClr val="1A202C"/>
                </a:solidFill>
                <a:effectLst/>
                <a:latin typeface="PingFang"/>
              </a:rPr>
              <a:t>是在实验光下你认为理论正确的概率</a:t>
            </a:r>
            <a:r>
              <a:rPr lang="en-US" altLang="zh-CN" b="0" i="0" dirty="0">
                <a:solidFill>
                  <a:srgbClr val="1A202C"/>
                </a:solidFill>
                <a:effectLst/>
                <a:latin typeface="PingFang"/>
              </a:rPr>
              <a:t>——</a:t>
            </a:r>
            <a:r>
              <a:rPr lang="zh-CN" altLang="en-US" b="0" i="0" dirty="0">
                <a:solidFill>
                  <a:srgbClr val="1A202C"/>
                </a:solidFill>
                <a:effectLst/>
                <a:latin typeface="PingFang"/>
              </a:rPr>
              <a:t>后验概率（在频数定义中，先验</a:t>
            </a:r>
            <a:r>
              <a:rPr lang="en-US" altLang="zh-CN" b="0" i="0" dirty="0">
                <a:solidFill>
                  <a:srgbClr val="1A202C"/>
                </a:solidFill>
                <a:effectLst/>
                <a:latin typeface="PingFang"/>
              </a:rPr>
              <a:t>P(A)</a:t>
            </a:r>
            <a:r>
              <a:rPr lang="zh-CN" altLang="en-US" b="0" i="0" dirty="0">
                <a:solidFill>
                  <a:srgbClr val="1A202C"/>
                </a:solidFill>
                <a:effectLst/>
                <a:latin typeface="PingFang"/>
              </a:rPr>
              <a:t>和后验</a:t>
            </a:r>
            <a:r>
              <a:rPr lang="en-US" altLang="zh-CN" b="0" i="0" dirty="0">
                <a:solidFill>
                  <a:srgbClr val="1A202C"/>
                </a:solidFill>
                <a:effectLst/>
                <a:latin typeface="PingFang"/>
              </a:rPr>
              <a:t>P(A|B)</a:t>
            </a:r>
            <a:r>
              <a:rPr lang="zh-CN" altLang="en-US" b="0" i="0" dirty="0">
                <a:solidFill>
                  <a:srgbClr val="1A202C"/>
                </a:solidFill>
                <a:effectLst/>
                <a:latin typeface="PingFang"/>
              </a:rPr>
              <a:t>是毫无意义的）。</a:t>
            </a:r>
            <a:endParaRPr lang="zh-CN" altLang="en-US" dirty="0"/>
          </a:p>
        </p:txBody>
      </p:sp>
      <p:sp>
        <p:nvSpPr>
          <p:cNvPr id="2" name="文本框 1">
            <a:extLst>
              <a:ext uri="{FF2B5EF4-FFF2-40B4-BE49-F238E27FC236}">
                <a16:creationId xmlns:a16="http://schemas.microsoft.com/office/drawing/2014/main" id="{3FFF8A1B-7197-419D-8F62-79D1C7DABD6E}"/>
              </a:ext>
            </a:extLst>
          </p:cNvPr>
          <p:cNvSpPr txBox="1"/>
          <p:nvPr/>
        </p:nvSpPr>
        <p:spPr>
          <a:xfrm>
            <a:off x="3624260" y="4133655"/>
            <a:ext cx="5214940" cy="943107"/>
          </a:xfrm>
          <a:prstGeom prst="rect">
            <a:avLst/>
          </a:prstGeom>
          <a:noFill/>
        </p:spPr>
        <p:txBody>
          <a:bodyPr wrap="square" rtlCol="0">
            <a:spAutoFit/>
          </a:bodyPr>
          <a:lstStyle/>
          <a:p>
            <a:r>
              <a:rPr lang="zh-CN" altLang="en-US" dirty="0"/>
              <a:t>贝叶斯里的条件概率不满足互斥，是与传统概率区分开来的，只有它们各自条件下反转时满足互斥，可以把贝叶斯理解为公式的纠缠</a:t>
            </a:r>
          </a:p>
        </p:txBody>
      </p:sp>
    </p:spTree>
    <p:extLst>
      <p:ext uri="{BB962C8B-B14F-4D97-AF65-F5344CB8AC3E}">
        <p14:creationId xmlns:p14="http://schemas.microsoft.com/office/powerpoint/2010/main" val="7196219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2731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001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18D60F4-336E-46D8-8413-2A0DE2551B82}"/>
              </a:ext>
            </a:extLst>
          </p:cNvPr>
          <p:cNvPicPr>
            <a:picLocks noChangeAspect="1"/>
          </p:cNvPicPr>
          <p:nvPr/>
        </p:nvPicPr>
        <p:blipFill>
          <a:blip r:embed="rId2"/>
          <a:stretch>
            <a:fillRect/>
          </a:stretch>
        </p:blipFill>
        <p:spPr>
          <a:xfrm>
            <a:off x="790552" y="538661"/>
            <a:ext cx="10182248" cy="3378534"/>
          </a:xfrm>
          <a:prstGeom prst="rect">
            <a:avLst/>
          </a:prstGeom>
        </p:spPr>
      </p:pic>
      <p:sp>
        <p:nvSpPr>
          <p:cNvPr id="3" name="文本框 2">
            <a:extLst>
              <a:ext uri="{FF2B5EF4-FFF2-40B4-BE49-F238E27FC236}">
                <a16:creationId xmlns:a16="http://schemas.microsoft.com/office/drawing/2014/main" id="{68BEA101-947C-4369-ADD0-B3F3957AA78E}"/>
              </a:ext>
            </a:extLst>
          </p:cNvPr>
          <p:cNvSpPr txBox="1"/>
          <p:nvPr/>
        </p:nvSpPr>
        <p:spPr>
          <a:xfrm>
            <a:off x="790552" y="4219575"/>
            <a:ext cx="10086975" cy="646331"/>
          </a:xfrm>
          <a:prstGeom prst="rect">
            <a:avLst/>
          </a:prstGeom>
          <a:noFill/>
        </p:spPr>
        <p:txBody>
          <a:bodyPr wrap="square" rtlCol="0">
            <a:spAutoFit/>
          </a:bodyPr>
          <a:lstStyle/>
          <a:p>
            <a:r>
              <a:rPr lang="zh-CN" altLang="en-US" dirty="0"/>
              <a:t>条件情况下反转可以互斥，条件本身反转不能达成互斥，也就是说条件是基底，所有概率来源基于条件，条件独立构建概率，就像树状分支概率蔓延，样本人群构成大树</a:t>
            </a:r>
            <a:r>
              <a:rPr lang="en-US" altLang="zh-CN" dirty="0"/>
              <a:t>1</a:t>
            </a:r>
            <a:r>
              <a:rPr lang="zh-CN" altLang="en-US" dirty="0"/>
              <a:t>。怎么选材基底不管。</a:t>
            </a:r>
          </a:p>
        </p:txBody>
      </p:sp>
    </p:spTree>
    <p:extLst>
      <p:ext uri="{BB962C8B-B14F-4D97-AF65-F5344CB8AC3E}">
        <p14:creationId xmlns:p14="http://schemas.microsoft.com/office/powerpoint/2010/main" val="503062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66CFFDD-B5B7-4B10-81A4-2530361042AF}"/>
              </a:ext>
            </a:extLst>
          </p:cNvPr>
          <p:cNvSpPr txBox="1"/>
          <p:nvPr/>
        </p:nvSpPr>
        <p:spPr>
          <a:xfrm>
            <a:off x="514349" y="742087"/>
            <a:ext cx="10410825" cy="923330"/>
          </a:xfrm>
          <a:prstGeom prst="rect">
            <a:avLst/>
          </a:prstGeom>
          <a:noFill/>
        </p:spPr>
        <p:txBody>
          <a:bodyPr wrap="square">
            <a:spAutoFit/>
          </a:bodyPr>
          <a:lstStyle/>
          <a:p>
            <a:r>
              <a:rPr lang="zh-CN" altLang="en-US" dirty="0"/>
              <a:t>似然函数：当你进行测量时，</a:t>
            </a:r>
            <a:r>
              <a:rPr lang="en-US" altLang="zh-CN" dirty="0"/>
              <a:t>f(x, θ)</a:t>
            </a:r>
            <a:r>
              <a:rPr lang="zh-CN" altLang="en-US" dirty="0"/>
              <a:t>，即在模型参数</a:t>
            </a:r>
            <a:r>
              <a:rPr lang="en-US" altLang="zh-CN" dirty="0"/>
              <a:t>θ</a:t>
            </a:r>
            <a:r>
              <a:rPr lang="zh-CN" altLang="en-US" dirty="0"/>
              <a:t>的特定值下得到结果</a:t>
            </a:r>
            <a:r>
              <a:rPr lang="en-US" altLang="zh-CN" dirty="0"/>
              <a:t>x</a:t>
            </a:r>
            <a:r>
              <a:rPr lang="zh-CN" altLang="en-US" dirty="0"/>
              <a:t>的概率，也可以写成似然性</a:t>
            </a:r>
            <a:r>
              <a:rPr lang="en-US" altLang="zh-CN" dirty="0"/>
              <a:t>L(</a:t>
            </a:r>
            <a:r>
              <a:rPr lang="en-US" altLang="zh-CN" dirty="0" err="1"/>
              <a:t>x|θ</a:t>
            </a:r>
            <a:r>
              <a:rPr lang="en-US" altLang="zh-CN" dirty="0"/>
              <a:t>)</a:t>
            </a:r>
            <a:r>
              <a:rPr lang="zh-CN" altLang="en-US" dirty="0"/>
              <a:t>。给定一个结果</a:t>
            </a:r>
            <a:r>
              <a:rPr lang="en-US" altLang="zh-CN" dirty="0"/>
              <a:t>x</a:t>
            </a:r>
            <a:r>
              <a:rPr lang="zh-CN" altLang="en-US" dirty="0"/>
              <a:t>，</a:t>
            </a:r>
            <a:r>
              <a:rPr lang="en-US" altLang="zh-CN" dirty="0"/>
              <a:t>L(</a:t>
            </a:r>
            <a:r>
              <a:rPr lang="en-US" altLang="zh-CN" dirty="0" err="1"/>
              <a:t>x|θ</a:t>
            </a:r>
            <a:r>
              <a:rPr lang="en-US" altLang="zh-CN" dirty="0"/>
              <a:t>)</a:t>
            </a:r>
            <a:r>
              <a:rPr lang="zh-CN" altLang="en-US" dirty="0"/>
              <a:t>的值告诉你</a:t>
            </a:r>
            <a:r>
              <a:rPr lang="en-US" altLang="zh-CN" dirty="0"/>
              <a:t>θ</a:t>
            </a:r>
            <a:r>
              <a:rPr lang="zh-CN" altLang="en-US" dirty="0"/>
              <a:t>导致</a:t>
            </a:r>
            <a:r>
              <a:rPr lang="en-US" altLang="zh-CN" dirty="0"/>
              <a:t>x</a:t>
            </a:r>
            <a:r>
              <a:rPr lang="zh-CN" altLang="en-US" dirty="0"/>
              <a:t>的可能性，这反过来告诉你关于</a:t>
            </a:r>
            <a:r>
              <a:rPr lang="en-US" altLang="zh-CN" dirty="0"/>
              <a:t>θ</a:t>
            </a:r>
            <a:r>
              <a:rPr lang="zh-CN" altLang="en-US" dirty="0"/>
              <a:t>的真实值的可能性。似然性原则指出，如果你有一个结果</a:t>
            </a:r>
            <a:r>
              <a:rPr lang="en-US" altLang="zh-CN" dirty="0"/>
              <a:t>x</a:t>
            </a:r>
            <a:r>
              <a:rPr lang="zh-CN" altLang="en-US" dirty="0"/>
              <a:t>，那么似然函数</a:t>
            </a:r>
            <a:r>
              <a:rPr lang="en-US" altLang="zh-CN" dirty="0"/>
              <a:t>L(</a:t>
            </a:r>
            <a:r>
              <a:rPr lang="en-US" altLang="zh-CN" dirty="0" err="1"/>
              <a:t>x|θ</a:t>
            </a:r>
            <a:r>
              <a:rPr lang="en-US" altLang="zh-CN" dirty="0"/>
              <a:t>)</a:t>
            </a:r>
            <a:r>
              <a:rPr lang="zh-CN" altLang="en-US" dirty="0"/>
              <a:t>包含了关于你测量</a:t>
            </a:r>
            <a:r>
              <a:rPr lang="en-US" altLang="zh-CN" dirty="0"/>
              <a:t>θ</a:t>
            </a:r>
            <a:r>
              <a:rPr lang="zh-CN" altLang="en-US" dirty="0"/>
              <a:t>的所有相关信息。</a:t>
            </a:r>
          </a:p>
        </p:txBody>
      </p:sp>
      <p:pic>
        <p:nvPicPr>
          <p:cNvPr id="5" name="图片 4">
            <a:extLst>
              <a:ext uri="{FF2B5EF4-FFF2-40B4-BE49-F238E27FC236}">
                <a16:creationId xmlns:a16="http://schemas.microsoft.com/office/drawing/2014/main" id="{16B55140-D43C-4353-BAE4-DFDBC00F51D8}"/>
              </a:ext>
            </a:extLst>
          </p:cNvPr>
          <p:cNvPicPr>
            <a:picLocks noChangeAspect="1"/>
          </p:cNvPicPr>
          <p:nvPr/>
        </p:nvPicPr>
        <p:blipFill>
          <a:blip r:embed="rId2"/>
          <a:stretch>
            <a:fillRect/>
          </a:stretch>
        </p:blipFill>
        <p:spPr>
          <a:xfrm>
            <a:off x="514349" y="1780529"/>
            <a:ext cx="8086726" cy="4335384"/>
          </a:xfrm>
          <a:prstGeom prst="rect">
            <a:avLst/>
          </a:prstGeom>
        </p:spPr>
      </p:pic>
    </p:spTree>
    <p:extLst>
      <p:ext uri="{BB962C8B-B14F-4D97-AF65-F5344CB8AC3E}">
        <p14:creationId xmlns:p14="http://schemas.microsoft.com/office/powerpoint/2010/main" val="1067998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693FE07-EDDF-48A1-A864-9E1EC3E594F1}"/>
              </a:ext>
            </a:extLst>
          </p:cNvPr>
          <p:cNvSpPr txBox="1"/>
          <p:nvPr/>
        </p:nvSpPr>
        <p:spPr>
          <a:xfrm>
            <a:off x="581024" y="535365"/>
            <a:ext cx="10106025" cy="1754326"/>
          </a:xfrm>
          <a:prstGeom prst="rect">
            <a:avLst/>
          </a:prstGeom>
          <a:noFill/>
        </p:spPr>
        <p:txBody>
          <a:bodyPr wrap="square">
            <a:spAutoFit/>
          </a:bodyPr>
          <a:lstStyle/>
          <a:p>
            <a:r>
              <a:rPr lang="zh-CN" altLang="en-US" dirty="0"/>
              <a:t>因此，一个可靠的测量在很大程度上不依赖于先验的选择。这被称为鲁棒测量。在呈现贝叶斯结果时，您可以通过以下任何方式来为您的选择辩护：</a:t>
            </a:r>
          </a:p>
          <a:p>
            <a:r>
              <a:rPr lang="zh-CN" altLang="en-US" dirty="0"/>
              <a:t>展示结果的鲁棒性：表明任意选择的先验对结果没有显著影响；</a:t>
            </a:r>
          </a:p>
          <a:p>
            <a:r>
              <a:rPr lang="zh-CN" altLang="en-US" dirty="0"/>
              <a:t>以某种方式证明先验是正确的</a:t>
            </a:r>
            <a:r>
              <a:rPr lang="en-US" altLang="zh-CN" dirty="0"/>
              <a:t>——</a:t>
            </a:r>
            <a:r>
              <a:rPr lang="zh-CN" altLang="en-US" dirty="0"/>
              <a:t>或者，也许，展示均匀先验是在正确变量中的均匀分布；</a:t>
            </a:r>
          </a:p>
          <a:p>
            <a:r>
              <a:rPr lang="zh-CN" altLang="en-US" dirty="0"/>
              <a:t>说您选择了这个先验，它代表了您的个人信念。</a:t>
            </a:r>
          </a:p>
          <a:p>
            <a:r>
              <a:rPr lang="zh-CN" altLang="en-US" dirty="0"/>
              <a:t>但仅仅说“我们采用了均匀先验”，并不是在做一份合适的工作。</a:t>
            </a:r>
          </a:p>
        </p:txBody>
      </p:sp>
      <p:sp>
        <p:nvSpPr>
          <p:cNvPr id="5" name="文本框 4">
            <a:extLst>
              <a:ext uri="{FF2B5EF4-FFF2-40B4-BE49-F238E27FC236}">
                <a16:creationId xmlns:a16="http://schemas.microsoft.com/office/drawing/2014/main" id="{4BF99F98-C82D-4425-B4A2-787CECEE2704}"/>
              </a:ext>
            </a:extLst>
          </p:cNvPr>
          <p:cNvSpPr txBox="1"/>
          <p:nvPr/>
        </p:nvSpPr>
        <p:spPr>
          <a:xfrm>
            <a:off x="581024" y="2470963"/>
            <a:ext cx="10953751" cy="923330"/>
          </a:xfrm>
          <a:prstGeom prst="rect">
            <a:avLst/>
          </a:prstGeom>
          <a:noFill/>
        </p:spPr>
        <p:txBody>
          <a:bodyPr wrap="square">
            <a:spAutoFit/>
          </a:bodyPr>
          <a:lstStyle/>
          <a:p>
            <a:r>
              <a:rPr lang="en-US" altLang="zh-CN" dirty="0"/>
              <a:t>Fisher</a:t>
            </a:r>
            <a:r>
              <a:rPr lang="zh-CN" altLang="en-US" dirty="0"/>
              <a:t>信息提供了关于参数</a:t>
            </a:r>
            <a:r>
              <a:rPr lang="en-US" altLang="zh-CN" dirty="0"/>
              <a:t>θ</a:t>
            </a:r>
            <a:r>
              <a:rPr lang="zh-CN" altLang="en-US" dirty="0"/>
              <a:t>如何影响观测分布的信息。高的</a:t>
            </a:r>
            <a:r>
              <a:rPr lang="en-US" altLang="zh-CN" dirty="0"/>
              <a:t>Fisher</a:t>
            </a:r>
            <a:r>
              <a:rPr lang="zh-CN" altLang="en-US" dirty="0"/>
              <a:t>信息意味着对参数</a:t>
            </a:r>
            <a:r>
              <a:rPr lang="en-US" altLang="zh-CN" dirty="0"/>
              <a:t>θ</a:t>
            </a:r>
            <a:r>
              <a:rPr lang="zh-CN" altLang="en-US" dirty="0"/>
              <a:t>的微小变化，观测分布会发生显著变化，因此可以更准确地估计参数。相反，低的</a:t>
            </a:r>
            <a:r>
              <a:rPr lang="en-US" altLang="zh-CN" dirty="0"/>
              <a:t>Fisher</a:t>
            </a:r>
            <a:r>
              <a:rPr lang="zh-CN" altLang="en-US" dirty="0"/>
              <a:t>信息意味着即使参数</a:t>
            </a:r>
            <a:r>
              <a:rPr lang="en-US" altLang="zh-CN" dirty="0"/>
              <a:t>θ</a:t>
            </a:r>
            <a:r>
              <a:rPr lang="zh-CN" altLang="en-US" dirty="0"/>
              <a:t>发生显著变化，观测分布也不会有太大变化，因此参数估计的准确性较低。</a:t>
            </a:r>
          </a:p>
        </p:txBody>
      </p:sp>
      <p:pic>
        <p:nvPicPr>
          <p:cNvPr id="7" name="图片 6">
            <a:extLst>
              <a:ext uri="{FF2B5EF4-FFF2-40B4-BE49-F238E27FC236}">
                <a16:creationId xmlns:a16="http://schemas.microsoft.com/office/drawing/2014/main" id="{62E80905-24F7-4D7C-82E9-C858C69BB08E}"/>
              </a:ext>
            </a:extLst>
          </p:cNvPr>
          <p:cNvPicPr>
            <a:picLocks noChangeAspect="1"/>
          </p:cNvPicPr>
          <p:nvPr/>
        </p:nvPicPr>
        <p:blipFill>
          <a:blip r:embed="rId2"/>
          <a:stretch>
            <a:fillRect/>
          </a:stretch>
        </p:blipFill>
        <p:spPr>
          <a:xfrm>
            <a:off x="581024" y="4395703"/>
            <a:ext cx="3086531" cy="1209844"/>
          </a:xfrm>
          <a:prstGeom prst="rect">
            <a:avLst/>
          </a:prstGeom>
        </p:spPr>
      </p:pic>
      <p:sp>
        <p:nvSpPr>
          <p:cNvPr id="9" name="文本框 8">
            <a:extLst>
              <a:ext uri="{FF2B5EF4-FFF2-40B4-BE49-F238E27FC236}">
                <a16:creationId xmlns:a16="http://schemas.microsoft.com/office/drawing/2014/main" id="{AAD5EF35-A799-410F-AC47-09C2F02D2FB8}"/>
              </a:ext>
            </a:extLst>
          </p:cNvPr>
          <p:cNvSpPr txBox="1"/>
          <p:nvPr/>
        </p:nvSpPr>
        <p:spPr>
          <a:xfrm>
            <a:off x="581024" y="3500008"/>
            <a:ext cx="11096626" cy="646331"/>
          </a:xfrm>
          <a:prstGeom prst="rect">
            <a:avLst/>
          </a:prstGeom>
          <a:noFill/>
        </p:spPr>
        <p:txBody>
          <a:bodyPr wrap="square">
            <a:spAutoFit/>
          </a:bodyPr>
          <a:lstStyle/>
          <a:p>
            <a:r>
              <a:rPr lang="en-US" altLang="zh-CN" dirty="0"/>
              <a:t>Jeffreys </a:t>
            </a:r>
            <a:r>
              <a:rPr lang="zh-CN" altLang="en-US" dirty="0"/>
              <a:t>的方法基于这样的观点：先验不应该预先判断结果：它应该尽可能地“无信息”。但它也为给出唯一答案提供了一个结构。</a:t>
            </a:r>
          </a:p>
        </p:txBody>
      </p:sp>
      <p:pic>
        <p:nvPicPr>
          <p:cNvPr id="4" name="图片 3">
            <a:extLst>
              <a:ext uri="{FF2B5EF4-FFF2-40B4-BE49-F238E27FC236}">
                <a16:creationId xmlns:a16="http://schemas.microsoft.com/office/drawing/2014/main" id="{191B1ACC-AE75-4874-90F6-C8FB3F7D4E9E}"/>
              </a:ext>
            </a:extLst>
          </p:cNvPr>
          <p:cNvPicPr>
            <a:picLocks noChangeAspect="1"/>
          </p:cNvPicPr>
          <p:nvPr/>
        </p:nvPicPr>
        <p:blipFill>
          <a:blip r:embed="rId3"/>
          <a:stretch>
            <a:fillRect/>
          </a:stretch>
        </p:blipFill>
        <p:spPr>
          <a:xfrm>
            <a:off x="3947503" y="4880118"/>
            <a:ext cx="7253897" cy="506270"/>
          </a:xfrm>
          <a:prstGeom prst="rect">
            <a:avLst/>
          </a:prstGeom>
        </p:spPr>
      </p:pic>
    </p:spTree>
    <p:extLst>
      <p:ext uri="{BB962C8B-B14F-4D97-AF65-F5344CB8AC3E}">
        <p14:creationId xmlns:p14="http://schemas.microsoft.com/office/powerpoint/2010/main" val="455440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2926F0-CCBF-48D8-B336-1BF45EF95857}"/>
              </a:ext>
            </a:extLst>
          </p:cNvPr>
          <p:cNvSpPr txBox="1"/>
          <p:nvPr/>
        </p:nvSpPr>
        <p:spPr>
          <a:xfrm>
            <a:off x="561975" y="499586"/>
            <a:ext cx="9791700" cy="923330"/>
          </a:xfrm>
          <a:prstGeom prst="rect">
            <a:avLst/>
          </a:prstGeom>
          <a:noFill/>
        </p:spPr>
        <p:txBody>
          <a:bodyPr wrap="square">
            <a:spAutoFit/>
          </a:bodyPr>
          <a:lstStyle/>
          <a:p>
            <a:r>
              <a:rPr lang="zh-CN" altLang="en-US" dirty="0"/>
              <a:t>参数估计由两个基本要素组成：一是对真实参数值（即所谓的“最佳猜测”）的最佳近似值的估计，这称为点估计；二是对估计参数的不确定性的估计，这些不确定性通常表示为置信区间。参数估计最常用的两种频率主义方法，即最大似然法和最小二乘法。</a:t>
            </a:r>
          </a:p>
        </p:txBody>
      </p:sp>
      <p:pic>
        <p:nvPicPr>
          <p:cNvPr id="5" name="图片 4">
            <a:extLst>
              <a:ext uri="{FF2B5EF4-FFF2-40B4-BE49-F238E27FC236}">
                <a16:creationId xmlns:a16="http://schemas.microsoft.com/office/drawing/2014/main" id="{0C37E626-FBEC-4C56-93C2-3D52426F908B}"/>
              </a:ext>
            </a:extLst>
          </p:cNvPr>
          <p:cNvPicPr>
            <a:picLocks noChangeAspect="1"/>
          </p:cNvPicPr>
          <p:nvPr/>
        </p:nvPicPr>
        <p:blipFill>
          <a:blip r:embed="rId2"/>
          <a:stretch>
            <a:fillRect/>
          </a:stretch>
        </p:blipFill>
        <p:spPr>
          <a:xfrm>
            <a:off x="561975" y="1422916"/>
            <a:ext cx="10297962" cy="3896269"/>
          </a:xfrm>
          <a:prstGeom prst="rect">
            <a:avLst/>
          </a:prstGeom>
        </p:spPr>
      </p:pic>
    </p:spTree>
    <p:extLst>
      <p:ext uri="{BB962C8B-B14F-4D97-AF65-F5344CB8AC3E}">
        <p14:creationId xmlns:p14="http://schemas.microsoft.com/office/powerpoint/2010/main" val="14270114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18109</TotalTime>
  <Words>2321</Words>
  <Application>Microsoft Office PowerPoint</Application>
  <PresentationFormat>宽屏</PresentationFormat>
  <Paragraphs>71</Paragraphs>
  <Slides>51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51</vt:i4>
      </vt:variant>
    </vt:vector>
  </HeadingPairs>
  <TitlesOfParts>
    <vt:vector size="56" baseType="lpstr">
      <vt:lpstr>PingFang</vt: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习 余</dc:creator>
  <cp:lastModifiedBy>习 余</cp:lastModifiedBy>
  <cp:revision>76</cp:revision>
  <dcterms:created xsi:type="dcterms:W3CDTF">2024-03-28T02:43:48Z</dcterms:created>
  <dcterms:modified xsi:type="dcterms:W3CDTF">2024-04-14T03:12:23Z</dcterms:modified>
</cp:coreProperties>
</file>